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5" r:id="rId3"/>
    <p:sldId id="368" r:id="rId4"/>
    <p:sldId id="361" r:id="rId5"/>
    <p:sldId id="257" r:id="rId6"/>
    <p:sldId id="362" r:id="rId7"/>
    <p:sldId id="363" r:id="rId8"/>
    <p:sldId id="364" r:id="rId9"/>
    <p:sldId id="365" r:id="rId10"/>
    <p:sldId id="366" r:id="rId11"/>
    <p:sldId id="367" r:id="rId12"/>
    <p:sldId id="264" r:id="rId13"/>
    <p:sldId id="383" r:id="rId14"/>
    <p:sldId id="281" r:id="rId15"/>
    <p:sldId id="282" r:id="rId16"/>
    <p:sldId id="287" r:id="rId17"/>
    <p:sldId id="270" r:id="rId18"/>
    <p:sldId id="258" r:id="rId19"/>
    <p:sldId id="259" r:id="rId20"/>
    <p:sldId id="260" r:id="rId21"/>
    <p:sldId id="261" r:id="rId22"/>
    <p:sldId id="369" r:id="rId23"/>
    <p:sldId id="271" r:id="rId24"/>
    <p:sldId id="262" r:id="rId25"/>
    <p:sldId id="263" r:id="rId26"/>
    <p:sldId id="370" r:id="rId27"/>
    <p:sldId id="339" r:id="rId28"/>
    <p:sldId id="340" r:id="rId29"/>
    <p:sldId id="371" r:id="rId30"/>
    <p:sldId id="341" r:id="rId31"/>
    <p:sldId id="372" r:id="rId32"/>
    <p:sldId id="342" r:id="rId33"/>
    <p:sldId id="373" r:id="rId34"/>
    <p:sldId id="343" r:id="rId35"/>
    <p:sldId id="344" r:id="rId36"/>
    <p:sldId id="374" r:id="rId37"/>
    <p:sldId id="346" r:id="rId38"/>
    <p:sldId id="375" r:id="rId39"/>
    <p:sldId id="376" r:id="rId40"/>
    <p:sldId id="359" r:id="rId41"/>
    <p:sldId id="347" r:id="rId42"/>
    <p:sldId id="349" r:id="rId43"/>
    <p:sldId id="348" r:id="rId44"/>
    <p:sldId id="377" r:id="rId45"/>
    <p:sldId id="350" r:id="rId46"/>
    <p:sldId id="378" r:id="rId47"/>
    <p:sldId id="379" r:id="rId48"/>
    <p:sldId id="380" r:id="rId49"/>
    <p:sldId id="351" r:id="rId50"/>
    <p:sldId id="352" r:id="rId51"/>
    <p:sldId id="353" r:id="rId52"/>
    <p:sldId id="354" r:id="rId53"/>
    <p:sldId id="355" r:id="rId54"/>
    <p:sldId id="356" r:id="rId55"/>
    <p:sldId id="357" r:id="rId56"/>
    <p:sldId id="358" r:id="rId57"/>
    <p:sldId id="381" r:id="rId58"/>
    <p:sldId id="38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598" autoAdjust="0"/>
  </p:normalViewPr>
  <p:slideViewPr>
    <p:cSldViewPr snapToGrid="0">
      <p:cViewPr varScale="1">
        <p:scale>
          <a:sx n="78" d="100"/>
          <a:sy n="78" d="100"/>
        </p:scale>
        <p:origin x="850"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677108"/>
          </a:xfrm>
          <a:prstGeom prst="rect">
            <a:avLst/>
          </a:prstGeom>
        </p:spPr>
        <p:txBody>
          <a:bodyPr wrap="square" lIns="0" tIns="0" rIns="0" bIns="0">
            <a:spAutoFit/>
          </a:bodyPr>
          <a:lstStyle>
            <a:lvl1pPr>
              <a:defRPr/>
            </a:lvl1pPr>
          </a:lstStyle>
          <a:p>
            <a:r>
              <a:rPr lang="en-US"/>
              <a:t>Click to edit Master title style</a:t>
            </a: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r>
              <a:rPr lang="en-US"/>
              <a:t>Click to edit Master subtitle style</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6A4D9AA-BFFA-4C7C-A05C-9045D228D668}" type="datetimeFigureOut">
              <a:rPr lang="en-IN" smtClean="0"/>
              <a:t>05-06-2025</a:t>
            </a:fld>
            <a:endParaRPr lang="en-IN"/>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0CAC4B36-27C0-4EAC-B78E-EF3AB34FC34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811983" y="3041195"/>
            <a:ext cx="4568032" cy="2708627"/>
          </a:xfrm>
        </p:spPr>
        <p:txBody>
          <a:bodyPr lIns="0" tIns="0" rIns="0" bIns="0"/>
          <a:lstStyle>
            <a:lvl1pPr>
              <a:defRPr sz="5865" b="0" i="0">
                <a:solidFill>
                  <a:schemeClr val="tx1"/>
                </a:solidFill>
                <a:latin typeface="Times New Roman" panose="02020603050405020304"/>
                <a:cs typeface="Times New Roman" panose="02020603050405020304"/>
              </a:defRPr>
            </a:lvl1pPr>
          </a:lstStyle>
          <a:p>
            <a:r>
              <a:rPr lang="en-US"/>
              <a:t>Click to edit Master title style</a:t>
            </a: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6A4D9AA-BFFA-4C7C-A05C-9045D228D668}" type="datetimeFigureOut">
              <a:rPr lang="en-IN" smtClean="0"/>
              <a:t>05-06-2025</a:t>
            </a:fld>
            <a:endParaRPr lang="en-IN"/>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0CAC4B36-27C0-4EAC-B78E-EF3AB34FC34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811983" y="3041195"/>
            <a:ext cx="4568032" cy="2708627"/>
          </a:xfrm>
        </p:spPr>
        <p:txBody>
          <a:bodyPr lIns="0" tIns="0" rIns="0" bIns="0"/>
          <a:lstStyle>
            <a:lvl1pPr>
              <a:defRPr sz="5865" b="0" i="0">
                <a:solidFill>
                  <a:schemeClr val="tx1"/>
                </a:solidFill>
                <a:latin typeface="Times New Roman" panose="02020603050405020304"/>
                <a:cs typeface="Times New Roman" panose="02020603050405020304"/>
              </a:defRPr>
            </a:lvl1pPr>
          </a:lstStyle>
          <a:p>
            <a:r>
              <a:rPr lang="en-US"/>
              <a:t>Click to edit Master title style</a:t>
            </a: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6A4D9AA-BFFA-4C7C-A05C-9045D228D668}" type="datetimeFigureOut">
              <a:rPr lang="en-IN" smtClean="0"/>
              <a:t>05-06-2025</a:t>
            </a:fld>
            <a:endParaRPr lang="en-IN"/>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0CAC4B36-27C0-4EAC-B78E-EF3AB34FC34D}"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811983" y="3041195"/>
            <a:ext cx="4568032" cy="2708627"/>
          </a:xfrm>
        </p:spPr>
        <p:txBody>
          <a:bodyPr lIns="0" tIns="0" rIns="0" bIns="0"/>
          <a:lstStyle>
            <a:lvl1pPr>
              <a:defRPr sz="5865" b="0" i="0">
                <a:solidFill>
                  <a:schemeClr val="tx1"/>
                </a:solidFill>
                <a:latin typeface="Times New Roman" panose="02020603050405020304"/>
                <a:cs typeface="Times New Roman" panose="02020603050405020304"/>
              </a:defRPr>
            </a:lvl1pPr>
          </a:lstStyle>
          <a:p>
            <a:r>
              <a:rPr lang="en-US"/>
              <a:t>Click to edit Master title style</a:t>
            </a: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6A4D9AA-BFFA-4C7C-A05C-9045D228D668}" type="datetimeFigureOut">
              <a:rPr lang="en-IN" smtClean="0"/>
              <a:t>05-06-2025</a:t>
            </a:fld>
            <a:endParaRPr lang="en-IN"/>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0CAC4B36-27C0-4EAC-B78E-EF3AB34FC34D}"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6A4D9AA-BFFA-4C7C-A05C-9045D228D668}" type="datetimeFigureOut">
              <a:rPr lang="en-IN" smtClean="0"/>
              <a:t>05-06-2025</a:t>
            </a:fld>
            <a:endParaRPr lang="en-IN"/>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0CAC4B36-27C0-4EAC-B78E-EF3AB34FC34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1983" y="3041195"/>
            <a:ext cx="4568032" cy="1354217"/>
          </a:xfrm>
        </p:spPr>
        <p:txBody>
          <a:bodyPr/>
          <a:lstStyle/>
          <a:p>
            <a:r>
              <a:rPr lang="en-US"/>
              <a:t>Click to edit Master title style</a:t>
            </a:r>
          </a:p>
        </p:txBody>
      </p:sp>
      <p:sp>
        <p:nvSpPr>
          <p:cNvPr id="3" name="Text Placeholder 2"/>
          <p:cNvSpPr>
            <a:spLocks noGrp="1"/>
          </p:cNvSpPr>
          <p:nvPr>
            <p:ph type="body" idx="1"/>
          </p:nvPr>
        </p:nvSpPr>
        <p:spPr>
          <a:xfrm>
            <a:off x="616037" y="1574461"/>
            <a:ext cx="10959927"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A4D9AA-BFFA-4C7C-A05C-9045D228D668}" type="datetimeFigureOut">
              <a:rPr lang="en-IN" smtClean="0"/>
              <a:t>05-06-2025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AC4B36-27C0-4EAC-B78E-EF3AB34FC34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6A4D9AA-BFFA-4C7C-A05C-9045D228D668}" type="datetimeFigureOut">
              <a:rPr lang="en-IN" smtClean="0"/>
              <a:t>05-06-2025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AC4B36-27C0-4EAC-B78E-EF3AB34FC34D}"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9" cstate="print"/>
          <a:stretch>
            <a:fillRect/>
          </a:stretch>
        </p:blipFill>
        <p:spPr>
          <a:xfrm>
            <a:off x="0" y="1"/>
            <a:ext cx="9162091" cy="6857999"/>
          </a:xfrm>
          <a:prstGeom prst="rect">
            <a:avLst/>
          </a:prstGeom>
        </p:spPr>
      </p:pic>
      <p:sp>
        <p:nvSpPr>
          <p:cNvPr id="2" name="Holder 2"/>
          <p:cNvSpPr>
            <a:spLocks noGrp="1"/>
          </p:cNvSpPr>
          <p:nvPr>
            <p:ph type="title"/>
          </p:nvPr>
        </p:nvSpPr>
        <p:spPr>
          <a:xfrm>
            <a:off x="3811983" y="3041195"/>
            <a:ext cx="4568032" cy="677108"/>
          </a:xfrm>
          <a:prstGeom prst="rect">
            <a:avLst/>
          </a:prstGeom>
        </p:spPr>
        <p:txBody>
          <a:bodyPr wrap="square" lIns="0" tIns="0" rIns="0" bIns="0">
            <a:spAutoFit/>
          </a:bodyPr>
          <a:lstStyle>
            <a:lvl1pPr>
              <a:defRPr sz="4400" b="0" i="0">
                <a:solidFill>
                  <a:schemeClr val="tx1"/>
                </a:solidFill>
                <a:latin typeface="Times New Roman" panose="02020603050405020304"/>
                <a:cs typeface="Times New Roman" panose="02020603050405020304"/>
              </a:defRPr>
            </a:lvl1pPr>
          </a:lstStyle>
          <a:p>
            <a:endParaRPr/>
          </a:p>
        </p:txBody>
      </p:sp>
      <p:sp>
        <p:nvSpPr>
          <p:cNvPr id="3" name="Holder 3"/>
          <p:cNvSpPr>
            <a:spLocks noGrp="1"/>
          </p:cNvSpPr>
          <p:nvPr>
            <p:ph type="body" idx="1"/>
          </p:nvPr>
        </p:nvSpPr>
        <p:spPr>
          <a:xfrm>
            <a:off x="616037" y="1574461"/>
            <a:ext cx="10959927"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lang="en-IN"/>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6A4D9AA-BFFA-4C7C-A05C-9045D228D668}" type="datetimeFigureOut">
              <a:rPr lang="en-IN" smtClean="0"/>
              <a:t>05-06-2025</a:t>
            </a:fld>
            <a:endParaRPr lang="en-IN"/>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0CAC4B36-27C0-4EAC-B78E-EF3AB34FC34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609600" eaLnBrk="1" hangingPunct="1">
        <a:defRPr>
          <a:latin typeface="+mn-lt"/>
          <a:ea typeface="+mn-ea"/>
          <a:cs typeface="+mn-cs"/>
        </a:defRPr>
      </a:lvl2pPr>
      <a:lvl3pPr marL="1219200" eaLnBrk="1" hangingPunct="1">
        <a:defRPr>
          <a:latin typeface="+mn-lt"/>
          <a:ea typeface="+mn-ea"/>
          <a:cs typeface="+mn-cs"/>
        </a:defRPr>
      </a:lvl3pPr>
      <a:lvl4pPr marL="1828800" eaLnBrk="1" hangingPunct="1">
        <a:defRPr>
          <a:latin typeface="+mn-lt"/>
          <a:ea typeface="+mn-ea"/>
          <a:cs typeface="+mn-cs"/>
        </a:defRPr>
      </a:lvl4pPr>
      <a:lvl5pPr marL="2438400" eaLnBrk="1" hangingPunct="1">
        <a:defRPr>
          <a:latin typeface="+mn-lt"/>
          <a:ea typeface="+mn-ea"/>
          <a:cs typeface="+mn-cs"/>
        </a:defRPr>
      </a:lvl5pPr>
      <a:lvl6pPr marL="3048000" eaLnBrk="1" hangingPunct="1">
        <a:defRPr>
          <a:latin typeface="+mn-lt"/>
          <a:ea typeface="+mn-ea"/>
          <a:cs typeface="+mn-cs"/>
        </a:defRPr>
      </a:lvl6pPr>
      <a:lvl7pPr marL="3657600" eaLnBrk="1" hangingPunct="1">
        <a:defRPr>
          <a:latin typeface="+mn-lt"/>
          <a:ea typeface="+mn-ea"/>
          <a:cs typeface="+mn-cs"/>
        </a:defRPr>
      </a:lvl7pPr>
      <a:lvl8pPr marL="4267200" eaLnBrk="1" hangingPunct="1">
        <a:defRPr>
          <a:latin typeface="+mn-lt"/>
          <a:ea typeface="+mn-ea"/>
          <a:cs typeface="+mn-cs"/>
        </a:defRPr>
      </a:lvl8pPr>
      <a:lvl9pPr marL="4876800" eaLnBrk="1" hangingPunct="1">
        <a:defRPr>
          <a:latin typeface="+mn-lt"/>
          <a:ea typeface="+mn-ea"/>
          <a:cs typeface="+mn-cs"/>
        </a:defRPr>
      </a:lvl9pPr>
    </p:bodyStyle>
    <p:otherStyle>
      <a:lvl1pPr marL="0" eaLnBrk="1" hangingPunct="1">
        <a:defRPr>
          <a:latin typeface="+mn-lt"/>
          <a:ea typeface="+mn-ea"/>
          <a:cs typeface="+mn-cs"/>
        </a:defRPr>
      </a:lvl1pPr>
      <a:lvl2pPr marL="609600" eaLnBrk="1" hangingPunct="1">
        <a:defRPr>
          <a:latin typeface="+mn-lt"/>
          <a:ea typeface="+mn-ea"/>
          <a:cs typeface="+mn-cs"/>
        </a:defRPr>
      </a:lvl2pPr>
      <a:lvl3pPr marL="1219200" eaLnBrk="1" hangingPunct="1">
        <a:defRPr>
          <a:latin typeface="+mn-lt"/>
          <a:ea typeface="+mn-ea"/>
          <a:cs typeface="+mn-cs"/>
        </a:defRPr>
      </a:lvl3pPr>
      <a:lvl4pPr marL="1828800" eaLnBrk="1" hangingPunct="1">
        <a:defRPr>
          <a:latin typeface="+mn-lt"/>
          <a:ea typeface="+mn-ea"/>
          <a:cs typeface="+mn-cs"/>
        </a:defRPr>
      </a:lvl4pPr>
      <a:lvl5pPr marL="2438400" eaLnBrk="1" hangingPunct="1">
        <a:defRPr>
          <a:latin typeface="+mn-lt"/>
          <a:ea typeface="+mn-ea"/>
          <a:cs typeface="+mn-cs"/>
        </a:defRPr>
      </a:lvl5pPr>
      <a:lvl6pPr marL="3048000" eaLnBrk="1" hangingPunct="1">
        <a:defRPr>
          <a:latin typeface="+mn-lt"/>
          <a:ea typeface="+mn-ea"/>
          <a:cs typeface="+mn-cs"/>
        </a:defRPr>
      </a:lvl6pPr>
      <a:lvl7pPr marL="3657600" eaLnBrk="1" hangingPunct="1">
        <a:defRPr>
          <a:latin typeface="+mn-lt"/>
          <a:ea typeface="+mn-ea"/>
          <a:cs typeface="+mn-cs"/>
        </a:defRPr>
      </a:lvl7pPr>
      <a:lvl8pPr marL="4267200" eaLnBrk="1" hangingPunct="1">
        <a:defRPr>
          <a:latin typeface="+mn-lt"/>
          <a:ea typeface="+mn-ea"/>
          <a:cs typeface="+mn-cs"/>
        </a:defRPr>
      </a:lvl8pPr>
      <a:lvl9pPr marL="48768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link.springer.com/article/10.1007/s11042-021-10570-3"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www.sciencedirect.com/science/article/pii/S2590123023001536?via%3Dihub"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doi.org/10.1142/S2196888820500013"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www.sciencedirect.com/science/article/abs/pii/S0957417423011016?via%3Dihub"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doi.org/10.1016/j.patcog.2023.109567"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4"/>
          <p:cNvSpPr txBox="1"/>
          <p:nvPr/>
        </p:nvSpPr>
        <p:spPr>
          <a:xfrm>
            <a:off x="152400" y="3333750"/>
            <a:ext cx="4343400" cy="1149985"/>
          </a:xfrm>
          <a:prstGeom prst="rect">
            <a:avLst/>
          </a:prstGeom>
        </p:spPr>
        <p:txBody>
          <a:bodyPr vert="horz" wrap="square" lIns="0" tIns="12700" rIns="0" bIns="0" rtlCol="0">
            <a:noAutofit/>
          </a:bodyPr>
          <a:lstStyle/>
          <a:p>
            <a:pPr marL="12700">
              <a:lnSpc>
                <a:spcPct val="100000"/>
              </a:lnSpc>
              <a:spcBef>
                <a:spcPts val="100"/>
              </a:spcBef>
            </a:pPr>
            <a:endParaRPr sz="1600" b="1" dirty="0">
              <a:latin typeface="Times New Roman" panose="02020603050405020304"/>
              <a:ea typeface="+mj-ea"/>
              <a:cs typeface="Times New Roman" panose="02020603050405020304"/>
            </a:endParaRPr>
          </a:p>
        </p:txBody>
      </p:sp>
      <p:sp>
        <p:nvSpPr>
          <p:cNvPr id="10" name="Title 1"/>
          <p:cNvSpPr txBox="1"/>
          <p:nvPr/>
        </p:nvSpPr>
        <p:spPr>
          <a:xfrm>
            <a:off x="2209800" y="1352768"/>
            <a:ext cx="7772400" cy="1477328"/>
          </a:xfrm>
          <a:prstGeom prst="rect">
            <a:avLst/>
          </a:prstGeom>
        </p:spPr>
        <p:txBody>
          <a:bodyPr wrap="square" lIns="0" tIns="0" rIns="0" bIns="0" anchor="b">
            <a:spAutoFit/>
          </a:bodyPr>
          <a:lstStyle>
            <a:lvl1pPr algn="ctr" eaLnBrk="1" hangingPunct="1">
              <a:defRPr sz="6000" b="0" i="0">
                <a:solidFill>
                  <a:schemeClr val="tx1"/>
                </a:solidFill>
                <a:latin typeface="Times New Roman" panose="02020603050405020304"/>
                <a:ea typeface="+mj-ea"/>
                <a:cs typeface="Times New Roman" panose="02020603050405020304"/>
              </a:defRPr>
            </a:lvl1pPr>
          </a:lstStyle>
          <a:p>
            <a:r>
              <a:rPr lang="en-IN" sz="3200" b="1" kern="0" dirty="0">
                <a:latin typeface="Times New Roman" panose="02020603050405020304" pitchFamily="18" charset="0"/>
                <a:ea typeface="Calibri" panose="020F0502020204030204" pitchFamily="34" charset="0"/>
                <a:sym typeface="+mn-ea"/>
              </a:rPr>
              <a:t>Video Surveillance</a:t>
            </a:r>
            <a:r>
              <a:rPr lang="en-US" altLang="en-IN" sz="3200" b="1" kern="0" dirty="0">
                <a:latin typeface="Times New Roman" panose="02020603050405020304" pitchFamily="18" charset="0"/>
                <a:ea typeface="Calibri" panose="020F0502020204030204" pitchFamily="34" charset="0"/>
                <a:sym typeface="+mn-ea"/>
              </a:rPr>
              <a:t> </a:t>
            </a:r>
            <a:r>
              <a:rPr lang="en-IN" sz="3200" b="1" kern="0" dirty="0">
                <a:latin typeface="Times New Roman" panose="02020603050405020304" pitchFamily="18" charset="0"/>
                <a:ea typeface="Calibri" panose="020F0502020204030204" pitchFamily="34" charset="0"/>
              </a:rPr>
              <a:t>Anomaly </a:t>
            </a:r>
            <a:r>
              <a:rPr lang="en-IN" sz="3200" b="1" kern="0" dirty="0" err="1">
                <a:latin typeface="Times New Roman" panose="02020603050405020304" pitchFamily="18" charset="0"/>
                <a:ea typeface="Calibri" panose="020F0502020204030204" pitchFamily="34" charset="0"/>
              </a:rPr>
              <a:t>Detec</a:t>
            </a:r>
            <a:r>
              <a:rPr lang="en-US" altLang="en-IN" sz="3200" b="1" kern="0" dirty="0" err="1">
                <a:latin typeface="Times New Roman" panose="02020603050405020304" pitchFamily="18" charset="0"/>
                <a:ea typeface="Calibri" panose="020F0502020204030204" pitchFamily="34" charset="0"/>
              </a:rPr>
              <a:t>tion</a:t>
            </a:r>
            <a:r>
              <a:rPr lang="en-US" altLang="en-IN" sz="3200" b="1" kern="0" dirty="0">
                <a:latin typeface="Times New Roman" panose="02020603050405020304" pitchFamily="18" charset="0"/>
                <a:ea typeface="Calibri" panose="020F0502020204030204" pitchFamily="34" charset="0"/>
              </a:rPr>
              <a:t> System on Crime </a:t>
            </a:r>
            <a:r>
              <a:rPr lang="en-IN" sz="3200" b="1" kern="0" dirty="0"/>
              <a:t>using Deep Learning Approaches</a:t>
            </a:r>
            <a:endParaRPr lang="en-IN" sz="3200" b="1" kern="0" dirty="0">
              <a:latin typeface="Times New Roman" panose="02020603050405020304" pitchFamily="18" charset="0"/>
              <a:ea typeface="Calibri" panose="020F0502020204030204" pitchFamily="34" charset="0"/>
            </a:endParaRPr>
          </a:p>
        </p:txBody>
      </p:sp>
      <p:sp>
        <p:nvSpPr>
          <p:cNvPr id="11" name="Subtitle 2"/>
          <p:cNvSpPr txBox="1"/>
          <p:nvPr/>
        </p:nvSpPr>
        <p:spPr>
          <a:xfrm>
            <a:off x="359980" y="4027904"/>
            <a:ext cx="5809594" cy="2000250"/>
          </a:xfrm>
          <a:prstGeom prst="rect">
            <a:avLst/>
          </a:prstGeom>
        </p:spPr>
        <p:txBody>
          <a:bodyPr/>
          <a:lstStyle>
            <a:lvl1pPr marL="0" eaLnBrk="1" hangingPunct="1">
              <a:defRPr>
                <a:latin typeface="+mn-lt"/>
                <a:ea typeface="+mn-ea"/>
                <a:cs typeface="+mn-cs"/>
              </a:defRPr>
            </a:lvl1pPr>
            <a:lvl2pPr marL="609600" eaLnBrk="1" hangingPunct="1">
              <a:defRPr>
                <a:latin typeface="+mn-lt"/>
                <a:ea typeface="+mn-ea"/>
                <a:cs typeface="+mn-cs"/>
              </a:defRPr>
            </a:lvl2pPr>
            <a:lvl3pPr marL="1219200" eaLnBrk="1" hangingPunct="1">
              <a:defRPr>
                <a:latin typeface="+mn-lt"/>
                <a:ea typeface="+mn-ea"/>
                <a:cs typeface="+mn-cs"/>
              </a:defRPr>
            </a:lvl3pPr>
            <a:lvl4pPr marL="1828800" eaLnBrk="1" hangingPunct="1">
              <a:defRPr>
                <a:latin typeface="+mn-lt"/>
                <a:ea typeface="+mn-ea"/>
                <a:cs typeface="+mn-cs"/>
              </a:defRPr>
            </a:lvl4pPr>
            <a:lvl5pPr marL="2438400" eaLnBrk="1" hangingPunct="1">
              <a:defRPr>
                <a:latin typeface="+mn-lt"/>
                <a:ea typeface="+mn-ea"/>
                <a:cs typeface="+mn-cs"/>
              </a:defRPr>
            </a:lvl5pPr>
            <a:lvl6pPr marL="3048000" eaLnBrk="1" hangingPunct="1">
              <a:defRPr>
                <a:latin typeface="+mn-lt"/>
                <a:ea typeface="+mn-ea"/>
                <a:cs typeface="+mn-cs"/>
              </a:defRPr>
            </a:lvl6pPr>
            <a:lvl7pPr marL="3657600" eaLnBrk="1" hangingPunct="1">
              <a:defRPr>
                <a:latin typeface="+mn-lt"/>
                <a:ea typeface="+mn-ea"/>
                <a:cs typeface="+mn-cs"/>
              </a:defRPr>
            </a:lvl7pPr>
            <a:lvl8pPr marL="4267200" eaLnBrk="1" hangingPunct="1">
              <a:defRPr>
                <a:latin typeface="+mn-lt"/>
                <a:ea typeface="+mn-ea"/>
                <a:cs typeface="+mn-cs"/>
              </a:defRPr>
            </a:lvl8pPr>
            <a:lvl9pPr marL="4876800" eaLnBrk="1" hangingPunct="1">
              <a:defRPr>
                <a:latin typeface="+mn-lt"/>
                <a:ea typeface="+mn-ea"/>
                <a:cs typeface="+mn-cs"/>
              </a:defRPr>
            </a:lvl9pPr>
          </a:lstStyle>
          <a:p>
            <a:pPr>
              <a:lnSpc>
                <a:spcPts val="2600"/>
              </a:lnSpc>
            </a:pPr>
            <a:r>
              <a:rPr lang="en-US" kern="0" dirty="0">
                <a:solidFill>
                  <a:sysClr val="windowText" lastClr="000000"/>
                </a:solidFill>
                <a:latin typeface="Times New Roman" panose="02020603050405020304" pitchFamily="18" charset="0"/>
                <a:cs typeface="Times New Roman" panose="02020603050405020304" pitchFamily="18" charset="0"/>
              </a:rPr>
              <a:t>Presented By:</a:t>
            </a:r>
          </a:p>
          <a:p>
            <a:pPr>
              <a:lnSpc>
                <a:spcPts val="2600"/>
              </a:lnSpc>
            </a:pPr>
            <a:r>
              <a:rPr lang="en-US" kern="0" dirty="0">
                <a:solidFill>
                  <a:sysClr val="windowText" lastClr="000000"/>
                </a:solidFill>
                <a:latin typeface="Times New Roman" panose="02020603050405020304" pitchFamily="18" charset="0"/>
                <a:cs typeface="Times New Roman" panose="02020603050405020304" pitchFamily="18" charset="0"/>
              </a:rPr>
              <a:t>	</a:t>
            </a:r>
            <a:r>
              <a:rPr lang="en-US" kern="0" dirty="0" err="1">
                <a:solidFill>
                  <a:sysClr val="windowText" lastClr="000000"/>
                </a:solidFill>
                <a:latin typeface="Times New Roman" panose="02020603050405020304" pitchFamily="18" charset="0"/>
                <a:cs typeface="Times New Roman" panose="02020603050405020304" pitchFamily="18" charset="0"/>
              </a:rPr>
              <a:t>Dhundhubi</a:t>
            </a:r>
            <a:r>
              <a:rPr lang="en-US" kern="0" dirty="0">
                <a:solidFill>
                  <a:sysClr val="windowText" lastClr="000000"/>
                </a:solidFill>
                <a:latin typeface="Times New Roman" panose="02020603050405020304" pitchFamily="18" charset="0"/>
                <a:cs typeface="Times New Roman" panose="02020603050405020304" pitchFamily="18" charset="0"/>
              </a:rPr>
              <a:t> A (01JST21CB010)</a:t>
            </a:r>
          </a:p>
          <a:p>
            <a:pPr>
              <a:lnSpc>
                <a:spcPts val="2600"/>
              </a:lnSpc>
            </a:pPr>
            <a:r>
              <a:rPr lang="en-US" altLang="en-IN" kern="0" dirty="0">
                <a:solidFill>
                  <a:sysClr val="windowText" lastClr="000000"/>
                </a:solidFill>
                <a:latin typeface="Times New Roman" panose="02020603050405020304" pitchFamily="18" charset="0"/>
                <a:cs typeface="Times New Roman" panose="02020603050405020304" pitchFamily="18" charset="0"/>
              </a:rPr>
              <a:t>                Kushal Gowda K N </a:t>
            </a:r>
            <a:r>
              <a:rPr lang="en-US" kern="0" dirty="0">
                <a:solidFill>
                  <a:sysClr val="windowText" lastClr="000000"/>
                </a:solidFill>
                <a:latin typeface="Times New Roman" panose="02020603050405020304" pitchFamily="18" charset="0"/>
                <a:cs typeface="Times New Roman" panose="02020603050405020304" pitchFamily="18" charset="0"/>
                <a:sym typeface="+mn-ea"/>
              </a:rPr>
              <a:t>(01JST21CB020)</a:t>
            </a:r>
          </a:p>
          <a:p>
            <a:pPr>
              <a:lnSpc>
                <a:spcPts val="2600"/>
              </a:lnSpc>
            </a:pPr>
            <a:r>
              <a:rPr lang="en-US" altLang="en-IN" kern="0" dirty="0">
                <a:solidFill>
                  <a:sysClr val="windowText" lastClr="000000"/>
                </a:solidFill>
                <a:latin typeface="Times New Roman" panose="02020603050405020304" pitchFamily="18" charset="0"/>
                <a:cs typeface="Times New Roman" panose="02020603050405020304" pitchFamily="18" charset="0"/>
              </a:rPr>
              <a:t>                </a:t>
            </a:r>
            <a:r>
              <a:rPr lang="en-US" altLang="en-IN" kern="0" dirty="0" err="1">
                <a:solidFill>
                  <a:sysClr val="windowText" lastClr="000000"/>
                </a:solidFill>
                <a:latin typeface="Times New Roman" panose="02020603050405020304" pitchFamily="18" charset="0"/>
                <a:cs typeface="Times New Roman" panose="02020603050405020304" pitchFamily="18" charset="0"/>
              </a:rPr>
              <a:t>Srushti</a:t>
            </a:r>
            <a:r>
              <a:rPr lang="en-US" altLang="en-IN" kern="0" dirty="0">
                <a:solidFill>
                  <a:sysClr val="windowText" lastClr="000000"/>
                </a:solidFill>
                <a:latin typeface="Times New Roman" panose="02020603050405020304" pitchFamily="18" charset="0"/>
                <a:cs typeface="Times New Roman" panose="02020603050405020304" pitchFamily="18" charset="0"/>
              </a:rPr>
              <a:t> </a:t>
            </a:r>
            <a:r>
              <a:rPr lang="en-US" altLang="en-IN" kern="0" dirty="0" err="1">
                <a:solidFill>
                  <a:sysClr val="windowText" lastClr="000000"/>
                </a:solidFill>
                <a:latin typeface="Times New Roman" panose="02020603050405020304" pitchFamily="18" charset="0"/>
                <a:cs typeface="Times New Roman" panose="02020603050405020304" pitchFamily="18" charset="0"/>
              </a:rPr>
              <a:t>Gundappa</a:t>
            </a:r>
            <a:r>
              <a:rPr lang="en-US" altLang="en-IN" kern="0" dirty="0">
                <a:solidFill>
                  <a:sysClr val="windowText" lastClr="000000"/>
                </a:solidFill>
                <a:latin typeface="Times New Roman" panose="02020603050405020304" pitchFamily="18" charset="0"/>
                <a:cs typeface="Times New Roman" panose="02020603050405020304" pitchFamily="18" charset="0"/>
              </a:rPr>
              <a:t> </a:t>
            </a:r>
            <a:r>
              <a:rPr lang="en-US" altLang="en-IN" kern="0" dirty="0" err="1">
                <a:solidFill>
                  <a:sysClr val="windowText" lastClr="000000"/>
                </a:solidFill>
                <a:latin typeface="Times New Roman" panose="02020603050405020304" pitchFamily="18" charset="0"/>
                <a:cs typeface="Times New Roman" panose="02020603050405020304" pitchFamily="18" charset="0"/>
              </a:rPr>
              <a:t>Khavatkoppa</a:t>
            </a:r>
            <a:r>
              <a:rPr lang="en-US" altLang="en-IN" kern="0" dirty="0">
                <a:solidFill>
                  <a:sysClr val="windowText" lastClr="000000"/>
                </a:solidFill>
                <a:latin typeface="Times New Roman" panose="02020603050405020304" pitchFamily="18" charset="0"/>
                <a:cs typeface="Times New Roman" panose="02020603050405020304" pitchFamily="18" charset="0"/>
              </a:rPr>
              <a:t> </a:t>
            </a:r>
            <a:r>
              <a:rPr lang="en-US" kern="0" dirty="0">
                <a:solidFill>
                  <a:sysClr val="windowText" lastClr="000000"/>
                </a:solidFill>
                <a:latin typeface="Times New Roman" panose="02020603050405020304" pitchFamily="18" charset="0"/>
                <a:cs typeface="Times New Roman" panose="02020603050405020304" pitchFamily="18" charset="0"/>
                <a:sym typeface="+mn-ea"/>
              </a:rPr>
              <a:t>(01JST21CB041)</a:t>
            </a:r>
          </a:p>
          <a:p>
            <a:pPr>
              <a:lnSpc>
                <a:spcPts val="2600"/>
              </a:lnSpc>
            </a:pPr>
            <a:r>
              <a:rPr lang="en-US" altLang="en-IN" kern="0" dirty="0">
                <a:solidFill>
                  <a:sysClr val="windowText" lastClr="000000"/>
                </a:solidFill>
                <a:latin typeface="Times New Roman" panose="02020603050405020304" pitchFamily="18" charset="0"/>
                <a:cs typeface="Times New Roman" panose="02020603050405020304" pitchFamily="18" charset="0"/>
              </a:rPr>
              <a:t>                </a:t>
            </a:r>
            <a:r>
              <a:rPr lang="en-US" altLang="en-IN" kern="0" dirty="0" err="1">
                <a:solidFill>
                  <a:sysClr val="windowText" lastClr="000000"/>
                </a:solidFill>
                <a:latin typeface="Times New Roman" panose="02020603050405020304" pitchFamily="18" charset="0"/>
                <a:cs typeface="Times New Roman" panose="02020603050405020304" pitchFamily="18" charset="0"/>
              </a:rPr>
              <a:t>Yadunandan</a:t>
            </a:r>
            <a:r>
              <a:rPr lang="en-US" altLang="en-IN" kern="0" dirty="0">
                <a:solidFill>
                  <a:sysClr val="windowText" lastClr="000000"/>
                </a:solidFill>
                <a:latin typeface="Times New Roman" panose="02020603050405020304" pitchFamily="18" charset="0"/>
                <a:cs typeface="Times New Roman" panose="02020603050405020304" pitchFamily="18" charset="0"/>
              </a:rPr>
              <a:t> N M </a:t>
            </a:r>
            <a:r>
              <a:rPr lang="en-US" kern="0" dirty="0">
                <a:solidFill>
                  <a:sysClr val="windowText" lastClr="000000"/>
                </a:solidFill>
                <a:latin typeface="Times New Roman" panose="02020603050405020304" pitchFamily="18" charset="0"/>
                <a:cs typeface="Times New Roman" panose="02020603050405020304" pitchFamily="18" charset="0"/>
                <a:sym typeface="+mn-ea"/>
              </a:rPr>
              <a:t>(01JST21CB052)</a:t>
            </a:r>
            <a:endParaRPr lang="en-US" altLang="en-IN" kern="0" dirty="0">
              <a:solidFill>
                <a:sysClr val="windowText" lastClr="000000"/>
              </a:solidFill>
              <a:latin typeface="Times New Roman" panose="02020603050405020304" pitchFamily="18" charset="0"/>
              <a:cs typeface="Times New Roman" panose="02020603050405020304" pitchFamily="18" charset="0"/>
            </a:endParaRPr>
          </a:p>
        </p:txBody>
      </p:sp>
      <p:sp>
        <p:nvSpPr>
          <p:cNvPr id="12" name="Subtitle 2"/>
          <p:cNvSpPr>
            <a:spLocks noGrp="1"/>
          </p:cNvSpPr>
          <p:nvPr/>
        </p:nvSpPr>
        <p:spPr>
          <a:xfrm>
            <a:off x="8208579" y="4361201"/>
            <a:ext cx="3079531" cy="1333500"/>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lnSpc>
                <a:spcPts val="2600"/>
              </a:lnSpc>
            </a:pPr>
            <a:r>
              <a:rPr lang="en-US" sz="2000" dirty="0">
                <a:latin typeface="Times New Roman" panose="02020603050405020304" pitchFamily="18" charset="0"/>
                <a:cs typeface="Times New Roman" panose="02020603050405020304" pitchFamily="18" charset="0"/>
              </a:rPr>
              <a:t>Under the Guidance of:</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Dr R J </a:t>
            </a:r>
            <a:r>
              <a:rPr lang="en-US" sz="2000" dirty="0" err="1">
                <a:latin typeface="Times New Roman" panose="02020603050405020304" pitchFamily="18" charset="0"/>
                <a:cs typeface="Times New Roman" panose="02020603050405020304" pitchFamily="18" charset="0"/>
              </a:rPr>
              <a:t>Prathibha</a:t>
            </a:r>
            <a:endParaRPr lang="en-US" sz="2000" dirty="0">
              <a:latin typeface="Times New Roman" panose="02020603050405020304" pitchFamily="18" charset="0"/>
              <a:cs typeface="Times New Roman" panose="02020603050405020304" pitchFamily="18" charset="0"/>
            </a:endParaRPr>
          </a:p>
          <a:p>
            <a:pPr algn="ctr">
              <a:lnSpc>
                <a:spcPts val="2600"/>
              </a:lnSpc>
            </a:pPr>
            <a:r>
              <a:rPr lang="en-US" altLang="en-IN" sz="2000" dirty="0">
                <a:latin typeface="Times New Roman" panose="02020603050405020304" pitchFamily="18" charset="0"/>
                <a:cs typeface="Times New Roman" panose="02020603050405020304" pitchFamily="18" charset="0"/>
              </a:rPr>
              <a:t>Associate Professor</a:t>
            </a:r>
          </a:p>
          <a:p>
            <a:pPr algn="ctr">
              <a:lnSpc>
                <a:spcPts val="2600"/>
              </a:lnSpc>
            </a:pPr>
            <a:r>
              <a:rPr lang="en-US" altLang="en-IN" sz="2000" dirty="0">
                <a:latin typeface="Times New Roman" panose="02020603050405020304" pitchFamily="18" charset="0"/>
                <a:cs typeface="Times New Roman" panose="02020603050405020304" pitchFamily="18" charset="0"/>
              </a:rPr>
              <a:t>Department </a:t>
            </a:r>
            <a:r>
              <a:rPr lang="en-US" altLang="en-IN" sz="2000" dirty="0">
                <a:latin typeface="Times New Roman" panose="02020603050405020304" pitchFamily="18" charset="0"/>
                <a:cs typeface="Times New Roman" panose="02020603050405020304" pitchFamily="18" charset="0"/>
                <a:sym typeface="+mn-ea"/>
              </a:rPr>
              <a:t>of ISE </a:t>
            </a:r>
            <a:endParaRPr lang="en-US" alt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C79EFFE-992B-0F86-664E-BD7AB7273D61}"/>
              </a:ext>
            </a:extLst>
          </p:cNvPr>
          <p:cNvGraphicFramePr>
            <a:graphicFrameLocks noGrp="1"/>
          </p:cNvGraphicFramePr>
          <p:nvPr/>
        </p:nvGraphicFramePr>
        <p:xfrm>
          <a:off x="192360" y="954689"/>
          <a:ext cx="11807279" cy="6098871"/>
        </p:xfrm>
        <a:graphic>
          <a:graphicData uri="http://schemas.openxmlformats.org/drawingml/2006/table">
            <a:tbl>
              <a:tblPr firstRow="1" bandRow="1">
                <a:tableStyleId>{5C22544A-7EE6-4342-B048-85BDC9FD1C3A}</a:tableStyleId>
              </a:tblPr>
              <a:tblGrid>
                <a:gridCol w="606426">
                  <a:extLst>
                    <a:ext uri="{9D8B030D-6E8A-4147-A177-3AD203B41FA5}">
                      <a16:colId xmlns:a16="http://schemas.microsoft.com/office/drawing/2014/main" val="2325394568"/>
                    </a:ext>
                  </a:extLst>
                </a:gridCol>
                <a:gridCol w="2730651">
                  <a:extLst>
                    <a:ext uri="{9D8B030D-6E8A-4147-A177-3AD203B41FA5}">
                      <a16:colId xmlns:a16="http://schemas.microsoft.com/office/drawing/2014/main" val="1809107340"/>
                    </a:ext>
                  </a:extLst>
                </a:gridCol>
                <a:gridCol w="1465884">
                  <a:extLst>
                    <a:ext uri="{9D8B030D-6E8A-4147-A177-3AD203B41FA5}">
                      <a16:colId xmlns:a16="http://schemas.microsoft.com/office/drawing/2014/main" val="3668031540"/>
                    </a:ext>
                  </a:extLst>
                </a:gridCol>
                <a:gridCol w="1871193">
                  <a:extLst>
                    <a:ext uri="{9D8B030D-6E8A-4147-A177-3AD203B41FA5}">
                      <a16:colId xmlns:a16="http://schemas.microsoft.com/office/drawing/2014/main" val="462436575"/>
                    </a:ext>
                  </a:extLst>
                </a:gridCol>
                <a:gridCol w="1460882">
                  <a:extLst>
                    <a:ext uri="{9D8B030D-6E8A-4147-A177-3AD203B41FA5}">
                      <a16:colId xmlns:a16="http://schemas.microsoft.com/office/drawing/2014/main" val="257710484"/>
                    </a:ext>
                  </a:extLst>
                </a:gridCol>
                <a:gridCol w="1428095">
                  <a:extLst>
                    <a:ext uri="{9D8B030D-6E8A-4147-A177-3AD203B41FA5}">
                      <a16:colId xmlns:a16="http://schemas.microsoft.com/office/drawing/2014/main" val="4079863024"/>
                    </a:ext>
                  </a:extLst>
                </a:gridCol>
                <a:gridCol w="2244148">
                  <a:extLst>
                    <a:ext uri="{9D8B030D-6E8A-4147-A177-3AD203B41FA5}">
                      <a16:colId xmlns:a16="http://schemas.microsoft.com/office/drawing/2014/main" val="3045771254"/>
                    </a:ext>
                  </a:extLst>
                </a:gridCol>
              </a:tblGrid>
              <a:tr h="795351">
                <a:tc>
                  <a:txBody>
                    <a:bodyPr/>
                    <a:lstStyle/>
                    <a:p>
                      <a:pPr algn="ctr"/>
                      <a:r>
                        <a:rPr lang="en-US" sz="1800" dirty="0">
                          <a:latin typeface="Times New Roman" panose="02020603050405020304" pitchFamily="18" charset="0"/>
                          <a:cs typeface="Times New Roman" panose="02020603050405020304" pitchFamily="18" charset="0"/>
                        </a:rPr>
                        <a:t>Sl. 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Name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Place of publication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Methodology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Dataset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Anamoly detected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2385538"/>
                  </a:ext>
                </a:extLst>
              </a:tr>
              <a:tr h="2239372">
                <a:tc>
                  <a:txBody>
                    <a:bodyPr/>
                    <a:lstStyle/>
                    <a:p>
                      <a:pPr algn="ctr"/>
                      <a:r>
                        <a:rPr lang="en-US" sz="1800" u="none" dirty="0">
                          <a:solidFill>
                            <a:schemeClr val="tx1"/>
                          </a:solidFill>
                          <a:latin typeface="Times New Roman" panose="02020603050405020304" pitchFamily="18" charset="0"/>
                          <a:cs typeface="Times New Roman" panose="02020603050405020304" pitchFamily="18" charset="0"/>
                        </a:rPr>
                        <a:t>10</a:t>
                      </a:r>
                      <a:endParaRPr lang="en-IN" sz="18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hlinkClick r:id=""/>
                        </a:rPr>
                        <a:t>Intelligent dual stream CNN and echo state network for anomaly detection. </a:t>
                      </a:r>
                    </a:p>
                    <a:p>
                      <a:pPr algn="l"/>
                      <a:r>
                        <a:rPr lang="en-US" dirty="0">
                          <a:latin typeface="Times New Roman" panose="02020603050405020304" pitchFamily="18" charset="0"/>
                          <a:cs typeface="Times New Roman" panose="02020603050405020304" pitchFamily="18" charset="0"/>
                          <a:hlinkClick r:id=""/>
                        </a:rPr>
                        <a:t>(October 2022) </a:t>
                      </a:r>
                      <a:endParaRPr lang="en-IN" sz="1800" u="none"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l"/>
                      <a:r>
                        <a:rPr lang="en-US" sz="1800" b="0" u="none" dirty="0">
                          <a:solidFill>
                            <a:schemeClr val="tx1"/>
                          </a:solidFill>
                          <a:latin typeface="Times New Roman" panose="02020603050405020304" pitchFamily="18" charset="0"/>
                          <a:cs typeface="Times New Roman" panose="02020603050405020304" pitchFamily="18" charset="0"/>
                        </a:rPr>
                        <a:t>Knowledge-Based Systems</a:t>
                      </a:r>
                    </a:p>
                    <a:p>
                      <a:pPr algn="l"/>
                      <a:r>
                        <a:rPr lang="en-US" sz="1800" b="0" u="none" dirty="0">
                          <a:solidFill>
                            <a:schemeClr val="tx1"/>
                          </a:solidFill>
                          <a:latin typeface="Times New Roman" panose="02020603050405020304" pitchFamily="18" charset="0"/>
                          <a:cs typeface="Times New Roman" panose="02020603050405020304" pitchFamily="18" charset="0"/>
                        </a:rPr>
                        <a:t>Volume 253, Article 109456</a:t>
                      </a:r>
                    </a:p>
                  </a:txBody>
                  <a:tcPr/>
                </a:tc>
                <a:tc>
                  <a:txBody>
                    <a:bodyPr/>
                    <a:lstStyle/>
                    <a:p>
                      <a:pPr algn="l"/>
                      <a:r>
                        <a:rPr lang="en-US" dirty="0">
                          <a:latin typeface="Times New Roman" panose="02020603050405020304" pitchFamily="18" charset="0"/>
                          <a:cs typeface="Times New Roman" panose="02020603050405020304" pitchFamily="18" charset="0"/>
                        </a:rPr>
                        <a:t>ESN,2D CNN (for anomaly detection), 3D visual features extraction, autoencoder (EfficientNetB7) </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dirty="0" err="1">
                          <a:latin typeface="Times New Roman" panose="02020603050405020304" pitchFamily="18" charset="0"/>
                          <a:cs typeface="Times New Roman" panose="02020603050405020304" pitchFamily="18" charset="0"/>
                        </a:rPr>
                        <a:t>UCFCrime</a:t>
                      </a:r>
                      <a:r>
                        <a:rPr lang="en-IN" dirty="0">
                          <a:latin typeface="Times New Roman" panose="02020603050405020304" pitchFamily="18" charset="0"/>
                          <a:cs typeface="Times New Roman" panose="02020603050405020304" pitchFamily="18" charset="0"/>
                        </a:rPr>
                        <a:t> (1900 videos), </a:t>
                      </a:r>
                      <a:r>
                        <a:rPr lang="en-IN" dirty="0" err="1">
                          <a:latin typeface="Times New Roman" panose="02020603050405020304" pitchFamily="18" charset="0"/>
                          <a:cs typeface="Times New Roman" panose="02020603050405020304" pitchFamily="18" charset="0"/>
                        </a:rPr>
                        <a:t>ShanghaiTech</a:t>
                      </a:r>
                      <a:r>
                        <a:rPr lang="en-IN" dirty="0">
                          <a:latin typeface="Times New Roman" panose="02020603050405020304" pitchFamily="18" charset="0"/>
                          <a:cs typeface="Times New Roman" panose="02020603050405020304" pitchFamily="18" charset="0"/>
                        </a:rPr>
                        <a:t> (437 videos), Surveillance Fight (300 videos), Hockey- Fight (1000 videos), Violent Flow (246 videos) </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violence</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-Not handling the relationships among the objects accurately - 2DCNN with autoencoder (EfficientNetB7) used to enhance features and consider optimized features only instead of using all features in ESN; thus, it resulted in crucially poor performance as the data contains complex patterns and spatial details, and optimized features caused information loss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8220141"/>
                  </a:ext>
                </a:extLst>
              </a:tr>
            </a:tbl>
          </a:graphicData>
        </a:graphic>
      </p:graphicFrame>
    </p:spTree>
    <p:extLst>
      <p:ext uri="{BB962C8B-B14F-4D97-AF65-F5344CB8AC3E}">
        <p14:creationId xmlns:p14="http://schemas.microsoft.com/office/powerpoint/2010/main" val="1928771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5A4593D-0C97-0A26-8B0C-501FB5D33569}"/>
              </a:ext>
            </a:extLst>
          </p:cNvPr>
          <p:cNvGraphicFramePr>
            <a:graphicFrameLocks noGrp="1"/>
          </p:cNvGraphicFramePr>
          <p:nvPr/>
        </p:nvGraphicFramePr>
        <p:xfrm>
          <a:off x="668502" y="933668"/>
          <a:ext cx="11281761" cy="6037932"/>
        </p:xfrm>
        <a:graphic>
          <a:graphicData uri="http://schemas.openxmlformats.org/drawingml/2006/table">
            <a:tbl>
              <a:tblPr firstRow="1">
                <a:tableStyleId>{5C22544A-7EE6-4342-B048-85BDC9FD1C3A}</a:tableStyleId>
              </a:tblPr>
              <a:tblGrid>
                <a:gridCol w="579436">
                  <a:extLst>
                    <a:ext uri="{9D8B030D-6E8A-4147-A177-3AD203B41FA5}">
                      <a16:colId xmlns:a16="http://schemas.microsoft.com/office/drawing/2014/main" val="1980580317"/>
                    </a:ext>
                  </a:extLst>
                </a:gridCol>
                <a:gridCol w="2609115">
                  <a:extLst>
                    <a:ext uri="{9D8B030D-6E8A-4147-A177-3AD203B41FA5}">
                      <a16:colId xmlns:a16="http://schemas.microsoft.com/office/drawing/2014/main" val="379278492"/>
                    </a:ext>
                  </a:extLst>
                </a:gridCol>
                <a:gridCol w="1400641">
                  <a:extLst>
                    <a:ext uri="{9D8B030D-6E8A-4147-A177-3AD203B41FA5}">
                      <a16:colId xmlns:a16="http://schemas.microsoft.com/office/drawing/2014/main" val="2887805444"/>
                    </a:ext>
                  </a:extLst>
                </a:gridCol>
                <a:gridCol w="1787910">
                  <a:extLst>
                    <a:ext uri="{9D8B030D-6E8A-4147-A177-3AD203B41FA5}">
                      <a16:colId xmlns:a16="http://schemas.microsoft.com/office/drawing/2014/main" val="3061955167"/>
                    </a:ext>
                  </a:extLst>
                </a:gridCol>
                <a:gridCol w="1395861">
                  <a:extLst>
                    <a:ext uri="{9D8B030D-6E8A-4147-A177-3AD203B41FA5}">
                      <a16:colId xmlns:a16="http://schemas.microsoft.com/office/drawing/2014/main" val="3093433238"/>
                    </a:ext>
                  </a:extLst>
                </a:gridCol>
                <a:gridCol w="1364533">
                  <a:extLst>
                    <a:ext uri="{9D8B030D-6E8A-4147-A177-3AD203B41FA5}">
                      <a16:colId xmlns:a16="http://schemas.microsoft.com/office/drawing/2014/main" val="734132874"/>
                    </a:ext>
                  </a:extLst>
                </a:gridCol>
                <a:gridCol w="2144265">
                  <a:extLst>
                    <a:ext uri="{9D8B030D-6E8A-4147-A177-3AD203B41FA5}">
                      <a16:colId xmlns:a16="http://schemas.microsoft.com/office/drawing/2014/main" val="3841101015"/>
                    </a:ext>
                  </a:extLst>
                </a:gridCol>
              </a:tblGrid>
              <a:tr h="734412">
                <a:tc>
                  <a:txBody>
                    <a:bodyPr/>
                    <a:lstStyle/>
                    <a:p>
                      <a:pPr algn="ctr"/>
                      <a:r>
                        <a:rPr lang="en-US" sz="1800" dirty="0">
                          <a:latin typeface="Times New Roman" panose="02020603050405020304" pitchFamily="18" charset="0"/>
                          <a:cs typeface="Times New Roman" panose="02020603050405020304" pitchFamily="18" charset="0"/>
                        </a:rPr>
                        <a:t>Sl. 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Name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Place of publication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Methodology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Dataset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Anamoly detected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1655952"/>
                  </a:ext>
                </a:extLst>
              </a:tr>
              <a:tr h="2399423">
                <a:tc>
                  <a:txBody>
                    <a:bodyPr/>
                    <a:lstStyle/>
                    <a:p>
                      <a:pPr algn="ctr"/>
                      <a:r>
                        <a:rPr lang="en-US" sz="1800" u="none" dirty="0">
                          <a:solidFill>
                            <a:schemeClr val="tx1"/>
                          </a:solidFill>
                          <a:latin typeface="Times New Roman" panose="02020603050405020304" pitchFamily="18" charset="0"/>
                          <a:cs typeface="Times New Roman" panose="02020603050405020304" pitchFamily="18" charset="0"/>
                        </a:rPr>
                        <a:t>11</a:t>
                      </a:r>
                      <a:endParaRPr lang="en-IN" sz="18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hlinkClick r:id=""/>
                        </a:rPr>
                        <a:t>Extracting the pickpocketing information implied in the built environment by treating it as the anomalies. </a:t>
                      </a:r>
                    </a:p>
                    <a:p>
                      <a:pPr algn="l"/>
                      <a:r>
                        <a:rPr lang="en-US" dirty="0">
                          <a:latin typeface="Times New Roman" panose="02020603050405020304" pitchFamily="18" charset="0"/>
                          <a:cs typeface="Times New Roman" panose="02020603050405020304" pitchFamily="18" charset="0"/>
                          <a:hlinkClick r:id=""/>
                        </a:rPr>
                        <a:t>(December 2023) </a:t>
                      </a:r>
                      <a:endParaRPr lang="en-IN" sz="1800" u="none"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l"/>
                      <a:r>
                        <a:rPr lang="en-US" sz="1800" b="0" u="none" dirty="0">
                          <a:solidFill>
                            <a:schemeClr val="tx1"/>
                          </a:solidFill>
                          <a:latin typeface="Times New Roman" panose="02020603050405020304" pitchFamily="18" charset="0"/>
                          <a:cs typeface="Times New Roman" panose="02020603050405020304" pitchFamily="18" charset="0"/>
                        </a:rPr>
                        <a:t>Cities</a:t>
                      </a:r>
                    </a:p>
                    <a:p>
                      <a:pPr algn="l"/>
                      <a:r>
                        <a:rPr lang="en-US" sz="1800" b="0" u="none" dirty="0">
                          <a:solidFill>
                            <a:schemeClr val="tx1"/>
                          </a:solidFill>
                          <a:latin typeface="Times New Roman" panose="02020603050405020304" pitchFamily="18" charset="0"/>
                          <a:cs typeface="Times New Roman" panose="02020603050405020304" pitchFamily="18" charset="0"/>
                        </a:rPr>
                        <a:t>Volume 143, Article 104575</a:t>
                      </a:r>
                    </a:p>
                  </a:txBody>
                  <a:tcPr/>
                </a:tc>
                <a:tc>
                  <a:txBody>
                    <a:bodyPr/>
                    <a:lstStyle/>
                    <a:p>
                      <a:pPr algn="l"/>
                      <a:r>
                        <a:rPr lang="en-US" dirty="0">
                          <a:latin typeface="Times New Roman" panose="02020603050405020304" pitchFamily="18" charset="0"/>
                          <a:cs typeface="Times New Roman" panose="02020603050405020304" pitchFamily="18" charset="0"/>
                        </a:rPr>
                        <a:t>ResNet50, SHAP (Shapley Additive Explanations)</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Customized POI (Point of Interest) Dataset </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pick pocketing </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-Focused on crime risk analysis rather than evaluating actual crime rates. </a:t>
                      </a:r>
                    </a:p>
                    <a:p>
                      <a:pPr algn="l"/>
                      <a:r>
                        <a:rPr lang="en-US" dirty="0">
                          <a:latin typeface="Times New Roman" panose="02020603050405020304" pitchFamily="18" charset="0"/>
                          <a:cs typeface="Times New Roman" panose="02020603050405020304" pitchFamily="18" charset="0"/>
                        </a:rPr>
                        <a:t>-A dataset with fine details (census, travel survey, and trajectory) is required. </a:t>
                      </a:r>
                    </a:p>
                    <a:p>
                      <a:pPr algn="l"/>
                      <a:r>
                        <a:rPr lang="en-US" dirty="0">
                          <a:latin typeface="Times New Roman" panose="02020603050405020304" pitchFamily="18" charset="0"/>
                          <a:cs typeface="Times New Roman" panose="02020603050405020304" pitchFamily="18" charset="0"/>
                        </a:rPr>
                        <a:t>-The proposed model can be implemented on global street view datasets as economic models are used to analyze unusual behaviors and their spatiotemporal correlations at micro-levels.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3218433"/>
                  </a:ext>
                </a:extLst>
              </a:tr>
            </a:tbl>
          </a:graphicData>
        </a:graphic>
      </p:graphicFrame>
    </p:spTree>
    <p:extLst>
      <p:ext uri="{BB962C8B-B14F-4D97-AF65-F5344CB8AC3E}">
        <p14:creationId xmlns:p14="http://schemas.microsoft.com/office/powerpoint/2010/main" val="3918277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2470444-8787-DE36-E2A7-B5F5145FA3BC}"/>
              </a:ext>
            </a:extLst>
          </p:cNvPr>
          <p:cNvGraphicFramePr>
            <a:graphicFrameLocks noGrp="1"/>
          </p:cNvGraphicFramePr>
          <p:nvPr/>
        </p:nvGraphicFramePr>
        <p:xfrm>
          <a:off x="192360" y="891628"/>
          <a:ext cx="11807279" cy="6410292"/>
        </p:xfrm>
        <a:graphic>
          <a:graphicData uri="http://schemas.openxmlformats.org/drawingml/2006/table">
            <a:tbl>
              <a:tblPr firstRow="1" bandRow="1">
                <a:tableStyleId>{5C22544A-7EE6-4342-B048-85BDC9FD1C3A}</a:tableStyleId>
              </a:tblPr>
              <a:tblGrid>
                <a:gridCol w="606426">
                  <a:extLst>
                    <a:ext uri="{9D8B030D-6E8A-4147-A177-3AD203B41FA5}">
                      <a16:colId xmlns:a16="http://schemas.microsoft.com/office/drawing/2014/main" val="740447312"/>
                    </a:ext>
                  </a:extLst>
                </a:gridCol>
                <a:gridCol w="2730651">
                  <a:extLst>
                    <a:ext uri="{9D8B030D-6E8A-4147-A177-3AD203B41FA5}">
                      <a16:colId xmlns:a16="http://schemas.microsoft.com/office/drawing/2014/main" val="4024626673"/>
                    </a:ext>
                  </a:extLst>
                </a:gridCol>
                <a:gridCol w="1465884">
                  <a:extLst>
                    <a:ext uri="{9D8B030D-6E8A-4147-A177-3AD203B41FA5}">
                      <a16:colId xmlns:a16="http://schemas.microsoft.com/office/drawing/2014/main" val="2187177780"/>
                    </a:ext>
                  </a:extLst>
                </a:gridCol>
                <a:gridCol w="1871193">
                  <a:extLst>
                    <a:ext uri="{9D8B030D-6E8A-4147-A177-3AD203B41FA5}">
                      <a16:colId xmlns:a16="http://schemas.microsoft.com/office/drawing/2014/main" val="3914072912"/>
                    </a:ext>
                  </a:extLst>
                </a:gridCol>
                <a:gridCol w="1460882">
                  <a:extLst>
                    <a:ext uri="{9D8B030D-6E8A-4147-A177-3AD203B41FA5}">
                      <a16:colId xmlns:a16="http://schemas.microsoft.com/office/drawing/2014/main" val="2154848309"/>
                    </a:ext>
                  </a:extLst>
                </a:gridCol>
                <a:gridCol w="1428095">
                  <a:extLst>
                    <a:ext uri="{9D8B030D-6E8A-4147-A177-3AD203B41FA5}">
                      <a16:colId xmlns:a16="http://schemas.microsoft.com/office/drawing/2014/main" val="1331877389"/>
                    </a:ext>
                  </a:extLst>
                </a:gridCol>
                <a:gridCol w="2244148">
                  <a:extLst>
                    <a:ext uri="{9D8B030D-6E8A-4147-A177-3AD203B41FA5}">
                      <a16:colId xmlns:a16="http://schemas.microsoft.com/office/drawing/2014/main" val="2940883148"/>
                    </a:ext>
                  </a:extLst>
                </a:gridCol>
              </a:tblGrid>
              <a:tr h="795351">
                <a:tc>
                  <a:txBody>
                    <a:bodyPr/>
                    <a:lstStyle/>
                    <a:p>
                      <a:pPr algn="ctr"/>
                      <a:r>
                        <a:rPr lang="en-US" sz="1800" dirty="0">
                          <a:latin typeface="Times New Roman" panose="02020603050405020304" pitchFamily="18" charset="0"/>
                          <a:cs typeface="Times New Roman" panose="02020603050405020304" pitchFamily="18" charset="0"/>
                        </a:rPr>
                        <a:t>Sl. 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Name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Place of publication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Methodology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Dataset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Anamoly detected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632711"/>
                  </a:ext>
                </a:extLst>
              </a:tr>
              <a:tr h="2239372">
                <a:tc>
                  <a:txBody>
                    <a:bodyPr/>
                    <a:lstStyle/>
                    <a:p>
                      <a:pPr algn="ctr"/>
                      <a:r>
                        <a:rPr lang="en-US" sz="1800" u="none" dirty="0">
                          <a:solidFill>
                            <a:schemeClr val="tx1"/>
                          </a:solidFill>
                          <a:latin typeface="Times New Roman" panose="02020603050405020304" pitchFamily="18" charset="0"/>
                          <a:cs typeface="Times New Roman" panose="02020603050405020304" pitchFamily="18" charset="0"/>
                        </a:rPr>
                        <a:t>12</a:t>
                      </a:r>
                      <a:endParaRPr lang="en-IN" sz="18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hlinkClick r:id=""/>
                        </a:rPr>
                        <a:t>Semantic multimodal violence detection based on local-to-global embedding .</a:t>
                      </a:r>
                    </a:p>
                    <a:p>
                      <a:pPr algn="l"/>
                      <a:r>
                        <a:rPr lang="en-US" sz="1800" dirty="0">
                          <a:latin typeface="Times New Roman" panose="02020603050405020304" pitchFamily="18" charset="0"/>
                          <a:cs typeface="Times New Roman" panose="02020603050405020304" pitchFamily="18" charset="0"/>
                          <a:hlinkClick r:id=""/>
                        </a:rPr>
                        <a:t>(December 2022) </a:t>
                      </a:r>
                      <a:endParaRPr lang="en-IN" sz="1800" u="sng"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l"/>
                      <a:r>
                        <a:rPr lang="nl-NL" sz="1800" u="none" dirty="0">
                          <a:solidFill>
                            <a:schemeClr val="tx1"/>
                          </a:solidFill>
                          <a:latin typeface="Times New Roman" panose="02020603050405020304" pitchFamily="18" charset="0"/>
                          <a:cs typeface="Times New Roman" panose="02020603050405020304" pitchFamily="18" charset="0"/>
                        </a:rPr>
                        <a:t>Neurocomputing</a:t>
                      </a:r>
                    </a:p>
                    <a:p>
                      <a:pPr algn="l"/>
                      <a:r>
                        <a:rPr lang="nl-NL" sz="1800" u="none" dirty="0">
                          <a:solidFill>
                            <a:schemeClr val="tx1"/>
                          </a:solidFill>
                          <a:latin typeface="Times New Roman" panose="02020603050405020304" pitchFamily="18" charset="0"/>
                          <a:cs typeface="Times New Roman" panose="02020603050405020304" pitchFamily="18" charset="0"/>
                        </a:rPr>
                        <a:t>Volume 514, Pages 148-161</a:t>
                      </a:r>
                      <a:endParaRPr lang="en-US" sz="18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rPr>
                        <a:t>Deep learning, Multimodal fusion, Local- to-Global embedding, ResNet50, optical flow</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dirty="0" err="1">
                          <a:latin typeface="Times New Roman" panose="02020603050405020304" pitchFamily="18" charset="0"/>
                          <a:cs typeface="Times New Roman" panose="02020603050405020304" pitchFamily="18" charset="0"/>
                        </a:rPr>
                        <a:t>CrowdViolence</a:t>
                      </a:r>
                      <a:r>
                        <a:rPr lang="en-IN" sz="1800" dirty="0">
                          <a:latin typeface="Times New Roman" panose="02020603050405020304" pitchFamily="18" charset="0"/>
                          <a:cs typeface="Times New Roman" panose="02020603050405020304" pitchFamily="18" charset="0"/>
                        </a:rPr>
                        <a:t> (246 videos) , </a:t>
                      </a:r>
                      <a:r>
                        <a:rPr lang="en-IN" sz="1800" dirty="0" err="1">
                          <a:latin typeface="Times New Roman" panose="02020603050405020304" pitchFamily="18" charset="0"/>
                          <a:cs typeface="Times New Roman" panose="02020603050405020304" pitchFamily="18" charset="0"/>
                        </a:rPr>
                        <a:t>HockeyFight</a:t>
                      </a:r>
                      <a:r>
                        <a:rPr lang="en-IN" sz="1800" dirty="0">
                          <a:latin typeface="Times New Roman" panose="02020603050405020304" pitchFamily="18" charset="0"/>
                          <a:cs typeface="Times New Roman" panose="02020603050405020304" pitchFamily="18" charset="0"/>
                        </a:rPr>
                        <a:t> (1000 videos), RWF-2000 (2000 videos), RLVS (2000 videos) </a:t>
                      </a:r>
                    </a:p>
                  </a:txBody>
                  <a:tcPr/>
                </a:tc>
                <a:tc>
                  <a:txBody>
                    <a:bodyPr/>
                    <a:lstStyle/>
                    <a:p>
                      <a:pPr algn="ctr"/>
                      <a:r>
                        <a:rPr lang="en-US" sz="1800" dirty="0">
                          <a:latin typeface="Times New Roman" panose="02020603050405020304" pitchFamily="18" charset="0"/>
                          <a:cs typeface="Times New Roman" panose="02020603050405020304" pitchFamily="18" charset="0"/>
                        </a:rPr>
                        <a:t>Violence (abuse, cold arms, blood, firearm s, </a:t>
                      </a:r>
                      <a:r>
                        <a:rPr lang="en-US" sz="1800" dirty="0" err="1">
                          <a:latin typeface="Times New Roman" panose="02020603050405020304" pitchFamily="18" charset="0"/>
                          <a:cs typeface="Times New Roman" panose="02020603050405020304" pitchFamily="18" charset="0"/>
                        </a:rPr>
                        <a:t>explosi</a:t>
                      </a:r>
                      <a:r>
                        <a:rPr lang="en-US" sz="1800" dirty="0">
                          <a:latin typeface="Times New Roman" panose="02020603050405020304" pitchFamily="18" charset="0"/>
                          <a:cs typeface="Times New Roman" panose="02020603050405020304" pitchFamily="18" charset="0"/>
                        </a:rPr>
                        <a:t> on, </a:t>
                      </a:r>
                      <a:r>
                        <a:rPr lang="en-US" sz="1800" dirty="0" err="1">
                          <a:latin typeface="Times New Roman" panose="02020603050405020304" pitchFamily="18" charset="0"/>
                          <a:cs typeface="Times New Roman" panose="02020603050405020304" pitchFamily="18" charset="0"/>
                        </a:rPr>
                        <a:t>fightin</a:t>
                      </a:r>
                      <a:r>
                        <a:rPr lang="en-US" sz="1800" dirty="0">
                          <a:latin typeface="Times New Roman" panose="02020603050405020304" pitchFamily="18" charset="0"/>
                          <a:cs typeface="Times New Roman" panose="02020603050405020304" pitchFamily="18" charset="0"/>
                        </a:rPr>
                        <a:t> g) </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rPr>
                        <a:t>Including different external knowledge to fit into more complex scenarios and address anomaly localization tasks can help strengthen performance</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32695105"/>
                  </a:ext>
                </a:extLst>
              </a:tr>
              <a:tr h="2505981">
                <a:tc>
                  <a:txBody>
                    <a:bodyPr/>
                    <a:lstStyle/>
                    <a:p>
                      <a:pPr algn="ctr"/>
                      <a:r>
                        <a:rPr lang="en-US" sz="1800" dirty="0">
                          <a:latin typeface="Times New Roman" panose="02020603050405020304" pitchFamily="18" charset="0"/>
                          <a:cs typeface="Times New Roman" panose="02020603050405020304" pitchFamily="18" charset="0"/>
                        </a:rPr>
                        <a:t>13</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hlinkClick r:id=""/>
                        </a:rPr>
                        <a:t>Anomaly recognition from surveillance videos using 3D convolution neural network. </a:t>
                      </a:r>
                    </a:p>
                    <a:p>
                      <a:pPr algn="l"/>
                      <a:r>
                        <a:rPr lang="en-US" sz="1800" dirty="0">
                          <a:latin typeface="Times New Roman" panose="02020603050405020304" pitchFamily="18" charset="0"/>
                          <a:cs typeface="Times New Roman" panose="02020603050405020304" pitchFamily="18" charset="0"/>
                          <a:hlinkClick r:id=""/>
                        </a:rPr>
                        <a:t>(</a:t>
                      </a:r>
                      <a:r>
                        <a:rPr lang="en-US" sz="1800" dirty="0" err="1">
                          <a:latin typeface="Times New Roman" panose="02020603050405020304" pitchFamily="18" charset="0"/>
                          <a:cs typeface="Times New Roman" panose="02020603050405020304" pitchFamily="18" charset="0"/>
                          <a:hlinkClick r:id="rId2"/>
                        </a:rPr>
                        <a:t>Febuary</a:t>
                      </a:r>
                      <a:r>
                        <a:rPr lang="en-US" sz="1800" dirty="0">
                          <a:latin typeface="Times New Roman" panose="02020603050405020304" pitchFamily="18" charset="0"/>
                          <a:cs typeface="Times New Roman" panose="02020603050405020304" pitchFamily="18" charset="0"/>
                          <a:hlinkClick r:id="rId2"/>
                        </a:rPr>
                        <a:t> 2021)</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IN" sz="1800" dirty="0">
                          <a:latin typeface="Times New Roman" panose="02020603050405020304" pitchFamily="18" charset="0"/>
                          <a:cs typeface="Times New Roman" panose="02020603050405020304" pitchFamily="18" charset="0"/>
                        </a:rPr>
                        <a:t>Multimedia Tools and Applications,</a:t>
                      </a:r>
                      <a:r>
                        <a:rPr lang="en-IN" sz="1800" b="0" i="0" dirty="0">
                          <a:solidFill>
                            <a:schemeClr val="dk1"/>
                          </a:solidFill>
                          <a:effectLst/>
                          <a:latin typeface="Times New Roman" panose="02020603050405020304" pitchFamily="18" charset="0"/>
                          <a:ea typeface="+mn-ea"/>
                          <a:cs typeface="Times New Roman" panose="02020603050405020304" pitchFamily="18" charset="0"/>
                        </a:rPr>
                        <a:t> Volume 80, </a:t>
                      </a:r>
                    </a:p>
                    <a:p>
                      <a:pPr algn="ctr"/>
                      <a:r>
                        <a:rPr lang="en-IN" sz="1800" b="0" i="0" dirty="0">
                          <a:solidFill>
                            <a:schemeClr val="dk1"/>
                          </a:solidFill>
                          <a:effectLst/>
                          <a:latin typeface="Times New Roman" panose="02020603050405020304" pitchFamily="18" charset="0"/>
                          <a:ea typeface="+mn-ea"/>
                          <a:cs typeface="Times New Roman" panose="02020603050405020304" pitchFamily="18" charset="0"/>
                        </a:rPr>
                        <a:t>pages 18693–18716</a:t>
                      </a:r>
                      <a:endParaRPr lang="en-IN"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3DCNN, Pre-crime </a:t>
                      </a:r>
                      <a:r>
                        <a:rPr lang="en-IN" sz="1800" dirty="0" err="1">
                          <a:latin typeface="Times New Roman" panose="02020603050405020304" pitchFamily="18" charset="0"/>
                          <a:cs typeface="Times New Roman" panose="02020603050405020304" pitchFamily="18" charset="0"/>
                        </a:rPr>
                        <a:t>behavior</a:t>
                      </a:r>
                      <a:r>
                        <a:rPr lang="en-IN" sz="1800" dirty="0">
                          <a:latin typeface="Times New Roman" panose="02020603050405020304" pitchFamily="18" charset="0"/>
                          <a:cs typeface="Times New Roman" panose="02020603050405020304" pitchFamily="18" charset="0"/>
                        </a:rPr>
                        <a:t> method</a:t>
                      </a:r>
                    </a:p>
                    <a:p>
                      <a:pPr algn="l"/>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dirty="0" err="1">
                          <a:latin typeface="Times New Roman" panose="02020603050405020304" pitchFamily="18" charset="0"/>
                          <a:cs typeface="Times New Roman" panose="02020603050405020304" pitchFamily="18" charset="0"/>
                        </a:rPr>
                        <a:t>UCFCrime</a:t>
                      </a:r>
                      <a:r>
                        <a:rPr lang="en-IN" sz="1800" dirty="0">
                          <a:latin typeface="Times New Roman" panose="02020603050405020304" pitchFamily="18" charset="0"/>
                          <a:cs typeface="Times New Roman" panose="02020603050405020304" pitchFamily="18" charset="0"/>
                        </a:rPr>
                        <a:t> (1900 videos) </a:t>
                      </a:r>
                    </a:p>
                  </a:txBody>
                  <a:tcPr/>
                </a:tc>
                <a:tc>
                  <a:txBody>
                    <a:bodyPr/>
                    <a:lstStyle/>
                    <a:p>
                      <a:pPr algn="ctr"/>
                      <a:r>
                        <a:rPr lang="en-IN" sz="1800" dirty="0">
                          <a:latin typeface="Times New Roman" panose="02020603050405020304" pitchFamily="18" charset="0"/>
                          <a:cs typeface="Times New Roman" panose="02020603050405020304" pitchFamily="18" charset="0"/>
                        </a:rPr>
                        <a:t>Snatching </a:t>
                      </a:r>
                    </a:p>
                  </a:txBody>
                  <a:tcPr/>
                </a:tc>
                <a:tc>
                  <a:txBody>
                    <a:bodyPr/>
                    <a:lstStyle/>
                    <a:p>
                      <a:pPr algn="l"/>
                      <a:r>
                        <a:rPr lang="en-US" sz="1800" dirty="0">
                          <a:latin typeface="Times New Roman" panose="02020603050405020304" pitchFamily="18" charset="0"/>
                          <a:cs typeface="Times New Roman" panose="02020603050405020304" pitchFamily="18" charset="0"/>
                        </a:rPr>
                        <a:t>Limited to detect suspicious activity other than snatching (burglary, stealing, arson intents)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13934028"/>
                  </a:ext>
                </a:extLst>
              </a:tr>
            </a:tbl>
          </a:graphicData>
        </a:graphic>
      </p:graphicFrame>
    </p:spTree>
    <p:extLst>
      <p:ext uri="{BB962C8B-B14F-4D97-AF65-F5344CB8AC3E}">
        <p14:creationId xmlns:p14="http://schemas.microsoft.com/office/powerpoint/2010/main" val="3056336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A40C0-2374-F032-BE34-84BD88F01B05}"/>
              </a:ext>
            </a:extLst>
          </p:cNvPr>
          <p:cNvSpPr>
            <a:spLocks noGrp="1"/>
          </p:cNvSpPr>
          <p:nvPr>
            <p:ph type="title"/>
          </p:nvPr>
        </p:nvSpPr>
        <p:spPr>
          <a:xfrm>
            <a:off x="820994" y="2362769"/>
            <a:ext cx="10550012" cy="3176319"/>
          </a:xfrm>
        </p:spPr>
        <p:txBody>
          <a:bodyPr/>
          <a:lstStyle/>
          <a:p>
            <a:pPr algn="l">
              <a:lnSpc>
                <a:spcPct val="150000"/>
              </a:lnSpc>
            </a:pPr>
            <a:r>
              <a:rPr lang="en-US" sz="2000" b="1" dirty="0"/>
              <a:t>1.  Manual Monitoring Dependency: </a:t>
            </a:r>
            <a:r>
              <a:rPr lang="en-US" sz="2000" dirty="0"/>
              <a:t>Prone to human error and inefficiency, especially in large-scale networks.</a:t>
            </a:r>
            <a:br>
              <a:rPr lang="en-US" sz="2000" dirty="0"/>
            </a:br>
            <a:r>
              <a:rPr lang="en-US" sz="2000" b="1" dirty="0"/>
              <a:t>2.  Poor Anomaly Categorization: </a:t>
            </a:r>
            <a:r>
              <a:rPr lang="en-US" sz="2000" dirty="0"/>
              <a:t>Difficulty in accurately classifying subtle or complex anomalies.</a:t>
            </a:r>
            <a:br>
              <a:rPr lang="en-US" sz="2000" dirty="0"/>
            </a:br>
            <a:r>
              <a:rPr lang="en-US" sz="2000" b="1" dirty="0"/>
              <a:t>3.  High Computational Requirements: </a:t>
            </a:r>
            <a:r>
              <a:rPr lang="en-US" sz="2000" dirty="0"/>
              <a:t>Many systems require significant processing power, limiting use in edge or low-resource environments. </a:t>
            </a:r>
            <a:br>
              <a:rPr lang="en-US" sz="2000" dirty="0"/>
            </a:br>
            <a:r>
              <a:rPr lang="en-US" sz="2000" b="1" dirty="0"/>
              <a:t>4.  Reduced Practical Usability: </a:t>
            </a:r>
            <a:r>
              <a:rPr lang="en-US" sz="2000" dirty="0"/>
              <a:t>Inadequate tools for administrators to review and respond to flagged events efficiently.</a:t>
            </a:r>
            <a:endParaRPr lang="en-IN" sz="2000" dirty="0"/>
          </a:p>
        </p:txBody>
      </p:sp>
      <p:sp>
        <p:nvSpPr>
          <p:cNvPr id="3" name="Text Placeholder 2">
            <a:extLst>
              <a:ext uri="{FF2B5EF4-FFF2-40B4-BE49-F238E27FC236}">
                <a16:creationId xmlns:a16="http://schemas.microsoft.com/office/drawing/2014/main" id="{3BF6C320-54E8-3E93-FC9C-5EDBD0C840D1}"/>
              </a:ext>
            </a:extLst>
          </p:cNvPr>
          <p:cNvSpPr>
            <a:spLocks noGrp="1"/>
          </p:cNvSpPr>
          <p:nvPr>
            <p:ph type="body" idx="1"/>
          </p:nvPr>
        </p:nvSpPr>
        <p:spPr>
          <a:xfrm>
            <a:off x="616035" y="1358151"/>
            <a:ext cx="10959927" cy="492443"/>
          </a:xfrm>
        </p:spPr>
        <p:txBody>
          <a:bodyPr/>
          <a:lstStyle/>
          <a:p>
            <a:pPr algn="ctr"/>
            <a:r>
              <a:rPr lang="en-IN" sz="3200" b="1" dirty="0">
                <a:latin typeface="Times New Roman" panose="02020603050405020304" pitchFamily="18" charset="0"/>
                <a:cs typeface="Times New Roman" panose="02020603050405020304" pitchFamily="18" charset="0"/>
              </a:rPr>
              <a:t>Limitations of existing systems</a:t>
            </a:r>
          </a:p>
        </p:txBody>
      </p:sp>
    </p:spTree>
    <p:extLst>
      <p:ext uri="{BB962C8B-B14F-4D97-AF65-F5344CB8AC3E}">
        <p14:creationId xmlns:p14="http://schemas.microsoft.com/office/powerpoint/2010/main" val="211033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6036" y="1178727"/>
            <a:ext cx="10959927" cy="492125"/>
          </a:xfrm>
        </p:spPr>
        <p:txBody>
          <a:bodyPr/>
          <a:lstStyle/>
          <a:p>
            <a:pPr algn="ctr"/>
            <a:r>
              <a:rPr lang="en-IN" sz="3200" b="1" dirty="0">
                <a:latin typeface="Times New Roman Bold" panose="02020603050405020304" charset="0"/>
                <a:cs typeface="Times New Roman Bold" panose="02020603050405020304" charset="0"/>
                <a:sym typeface="+mn-ea"/>
              </a:rPr>
              <a:t>Problem statement</a:t>
            </a:r>
            <a:endParaRPr lang="en-US" sz="3200" b="1" dirty="0">
              <a:latin typeface="Times New Roman Bold" panose="02020603050405020304" charset="0"/>
              <a:cs typeface="Times New Roman Bold" panose="02020603050405020304" charset="0"/>
            </a:endParaRPr>
          </a:p>
        </p:txBody>
      </p:sp>
      <p:sp>
        <p:nvSpPr>
          <p:cNvPr id="5" name="Title 4">
            <a:extLst>
              <a:ext uri="{FF2B5EF4-FFF2-40B4-BE49-F238E27FC236}">
                <a16:creationId xmlns:a16="http://schemas.microsoft.com/office/drawing/2014/main" id="{8C65F02A-4139-1689-CF40-46E4750499AB}"/>
              </a:ext>
            </a:extLst>
          </p:cNvPr>
          <p:cNvSpPr>
            <a:spLocks noGrp="1"/>
          </p:cNvSpPr>
          <p:nvPr>
            <p:ph type="title"/>
          </p:nvPr>
        </p:nvSpPr>
        <p:spPr>
          <a:xfrm>
            <a:off x="725888" y="2244782"/>
            <a:ext cx="10740222" cy="2932534"/>
          </a:xfrm>
        </p:spPr>
        <p:txBody>
          <a:bodyPr/>
          <a:lstStyle/>
          <a:p>
            <a:pPr algn="just">
              <a:lnSpc>
                <a:spcPct val="150000"/>
              </a:lnSpc>
            </a:pPr>
            <a:r>
              <a:rPr lang="en-IN" sz="2000" dirty="0"/>
              <a:t>Despite significant progress in traditional and deep learning methods, there is still no definitive solution for video surveillance anomaly detection systems that can effectively handle large datasets containing various types of anomalies and their variations. In addition to limitations in existing detection approaches, system administrators often lack proper software tools to monitor and review flagged anomalies. This project aims to develop an efficient, lightweight automated system capable of detecting anomalies in video data and providing essential tools for effective monitoring and analysis.</a:t>
            </a:r>
            <a:br>
              <a:rPr lang="en-IN" sz="2000" dirty="0"/>
            </a:br>
            <a:endParaRPr lang="en-IN"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180" y="1854200"/>
            <a:ext cx="10488930" cy="4589145"/>
          </a:xfrm>
        </p:spPr>
        <p:txBody>
          <a:bodyPr wrap="square">
            <a:noAutofit/>
          </a:bodyPr>
          <a:lstStyle/>
          <a:p>
            <a:pPr algn="l">
              <a:lnSpc>
                <a:spcPct val="150000"/>
              </a:lnSpc>
            </a:pPr>
            <a:br>
              <a:rPr lang="en-US" sz="1600" dirty="0">
                <a:latin typeface="Times New Roman" panose="02020603050405020304" pitchFamily="18" charset="0"/>
                <a:cs typeface="Times New Roman" panose="02020603050405020304" pitchFamily="18" charset="0"/>
                <a:sym typeface="+mn-ea"/>
              </a:rPr>
            </a:br>
            <a:br>
              <a:rPr lang="en-US" sz="1600" dirty="0">
                <a:latin typeface="Times New Roman" panose="02020603050405020304" pitchFamily="18" charset="0"/>
                <a:cs typeface="Times New Roman" panose="02020603050405020304" pitchFamily="18" charset="0"/>
                <a:sym typeface="+mn-ea"/>
              </a:rPr>
            </a:br>
            <a:endParaRPr lang="en-US" sz="1600" dirty="0">
              <a:latin typeface="Times New Roman" panose="02020603050405020304" pitchFamily="18" charset="0"/>
              <a:cs typeface="Times New Roman" panose="02020603050405020304" pitchFamily="18" charset="0"/>
              <a:sym typeface="+mn-ea"/>
            </a:endParaRPr>
          </a:p>
        </p:txBody>
      </p:sp>
      <p:sp>
        <p:nvSpPr>
          <p:cNvPr id="3" name="Text Placeholder 2"/>
          <p:cNvSpPr>
            <a:spLocks noGrp="1"/>
          </p:cNvSpPr>
          <p:nvPr>
            <p:ph type="body" idx="1"/>
          </p:nvPr>
        </p:nvSpPr>
        <p:spPr>
          <a:xfrm>
            <a:off x="616037" y="1082336"/>
            <a:ext cx="10959927" cy="492125"/>
          </a:xfrm>
        </p:spPr>
        <p:txBody>
          <a:bodyPr/>
          <a:lstStyle/>
          <a:p>
            <a:pPr algn="ctr"/>
            <a:r>
              <a:rPr lang="en-IN" sz="3200" b="1" dirty="0">
                <a:latin typeface="Times New Roman Bold" panose="02020603050405020304" charset="0"/>
                <a:cs typeface="Times New Roman Bold" panose="02020603050405020304" charset="0"/>
                <a:sym typeface="+mn-ea"/>
              </a:rPr>
              <a:t>Objectives</a:t>
            </a:r>
            <a:endParaRPr lang="en-US" sz="3200" b="1">
              <a:latin typeface="Times New Roman Bold" panose="02020603050405020304" charset="0"/>
              <a:cs typeface="Times New Roman Bold" panose="02020603050405020304" charset="0"/>
            </a:endParaRPr>
          </a:p>
        </p:txBody>
      </p:sp>
      <p:sp>
        <p:nvSpPr>
          <p:cNvPr id="4" name="Rectangle 1">
            <a:extLst>
              <a:ext uri="{FF2B5EF4-FFF2-40B4-BE49-F238E27FC236}">
                <a16:creationId xmlns:a16="http://schemas.microsoft.com/office/drawing/2014/main" id="{054E741F-7155-6A74-9E73-8F25CC5A1419}"/>
              </a:ext>
            </a:extLst>
          </p:cNvPr>
          <p:cNvSpPr>
            <a:spLocks noChangeArrowheads="1"/>
          </p:cNvSpPr>
          <p:nvPr/>
        </p:nvSpPr>
        <p:spPr bwMode="auto">
          <a:xfrm>
            <a:off x="897891" y="1691852"/>
            <a:ext cx="10599016"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build a lightweight and effective deep learning model for analyzing pre-recorded video data and identifying abnormal events.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train the model on a balanced dataset covering diverse normal and abnormal behaviors for accurate anomaly classification.</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utilize ResNet-18 for spatial feature extraction and integrate temporal modeling for detecting activity-based anomalies.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ensure efficient processing of large video datasets without relying on high-end hardware or constant human supervision.</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design a user-friendly alert interface for timely review, interpretation, and response to flagged anomalies.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37F168-679B-A2B8-E131-F6036E31D6B5}"/>
              </a:ext>
            </a:extLst>
          </p:cNvPr>
          <p:cNvSpPr>
            <a:spLocks noGrp="1"/>
          </p:cNvSpPr>
          <p:nvPr>
            <p:ph type="body" idx="1"/>
          </p:nvPr>
        </p:nvSpPr>
        <p:spPr>
          <a:xfrm>
            <a:off x="515676" y="1295681"/>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Challenges</a:t>
            </a:r>
            <a:endParaRPr lang="en-IN" sz="32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A471E4C-6972-ABAD-375E-B0F2CF376A64}"/>
              </a:ext>
            </a:extLst>
          </p:cNvPr>
          <p:cNvSpPr>
            <a:spLocks noGrp="1" noChangeArrowheads="1"/>
          </p:cNvSpPr>
          <p:nvPr>
            <p:ph type="title"/>
          </p:nvPr>
        </p:nvSpPr>
        <p:spPr bwMode="auto">
          <a:xfrm>
            <a:off x="1215482" y="2445775"/>
            <a:ext cx="9698323" cy="234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Processing large volumes of video data efficiently with limited computational resources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Accurately detecting subtle anomalies in complex real-world scenarios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Designing an optimized model to capture both spatial and temporal features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availability of labeled, balanced datasets for robust training</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Building a lightweight, user-friendly interface for anomaly review</a:t>
            </a:r>
          </a:p>
        </p:txBody>
      </p:sp>
    </p:spTree>
    <p:extLst>
      <p:ext uri="{BB962C8B-B14F-4D97-AF65-F5344CB8AC3E}">
        <p14:creationId xmlns:p14="http://schemas.microsoft.com/office/powerpoint/2010/main" val="1526548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606675" y="1964690"/>
            <a:ext cx="6978015" cy="2584450"/>
          </a:xfrm>
          <a:prstGeom prst="rect">
            <a:avLst/>
          </a:prstGeom>
          <a:noFill/>
        </p:spPr>
        <p:txBody>
          <a:bodyPr wrap="square" rtlCol="0">
            <a:spAutoFit/>
          </a:bodyPr>
          <a:lstStyle/>
          <a:p>
            <a:pPr algn="ctr">
              <a:lnSpc>
                <a:spcPct val="150000"/>
              </a:lnSpc>
            </a:pPr>
            <a:r>
              <a:rPr lang="en-US" sz="5400" b="1" dirty="0">
                <a:latin typeface="Times New Roman Bold" panose="02020603050405020304" charset="0"/>
                <a:cs typeface="Times New Roman Bold" panose="02020603050405020304" charset="0"/>
              </a:rPr>
              <a:t>Requirement Specification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6035" y="1007371"/>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Hardware requirements </a:t>
            </a:r>
            <a:endParaRPr lang="en-IN" sz="3200"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72CC987F-205D-80AD-BB99-5B989A9F7F6A}"/>
              </a:ext>
            </a:extLst>
          </p:cNvPr>
          <p:cNvSpPr>
            <a:spLocks noGrp="1" noChangeArrowheads="1"/>
          </p:cNvSpPr>
          <p:nvPr>
            <p:ph type="title"/>
          </p:nvPr>
        </p:nvSpPr>
        <p:spPr bwMode="auto">
          <a:xfrm>
            <a:off x="1050071" y="2199390"/>
            <a:ext cx="10091853" cy="1883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Training: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Kaggle Notebooks with GPU</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Specs: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Intel i5/Ryzen 5+, 8–16 GB RAM, SSD 256 GB+, Windows 10/11 or Ubuntu</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1080p monitor for visualizing 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6036" y="1032725"/>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Software requirements </a:t>
            </a:r>
            <a:endParaRPr lang="en-IN" sz="3200"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5C403C35-C3FA-24A2-472D-82F735D45F8D}"/>
              </a:ext>
            </a:extLst>
          </p:cNvPr>
          <p:cNvSpPr>
            <a:spLocks noGrp="1" noChangeArrowheads="1"/>
          </p:cNvSpPr>
          <p:nvPr>
            <p:ph type="title"/>
          </p:nvPr>
        </p:nvSpPr>
        <p:spPr bwMode="auto">
          <a:xfrm>
            <a:off x="1706137" y="2256339"/>
            <a:ext cx="9155150" cy="234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Language: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3</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Framework:</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TensorFlow</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Libraries: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OpenCV, NumPy, OS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Interface: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Python-based GUI (no web frameworks)</a:t>
            </a:r>
          </a:p>
          <a:p>
            <a:pPr marL="457200" marR="0" lvl="0" indent="-4572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Tools: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Jupyter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Notebook (Kaggle), Anaconda (optional for local dev)</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D72968-B6BA-64F9-AA7A-3D1E0FE3052C}"/>
              </a:ext>
            </a:extLst>
          </p:cNvPr>
          <p:cNvSpPr txBox="1"/>
          <p:nvPr/>
        </p:nvSpPr>
        <p:spPr>
          <a:xfrm>
            <a:off x="921833" y="2022525"/>
            <a:ext cx="10348332" cy="2812950"/>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Manual video monitoring is time-consuming and prone to error. This project introduces an intelligent surveillance system that uses deep learning to automatically detect anomalies in video feeds. By combining ResNet-18 for spatial feature extraction and LSTM for temporal pattern analysis, the system accurately classifies events as normal or suspicious. Trained on the UCF-Crime dataset, it improves response time, reduces human effort, and ensures reliable performance across various scenarios like arson, fighting, and theft.</a:t>
            </a:r>
            <a:endParaRPr lang="en-I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0D75AAA-C50C-FDC1-CB3D-B2974F792DB0}"/>
              </a:ext>
            </a:extLst>
          </p:cNvPr>
          <p:cNvSpPr txBox="1"/>
          <p:nvPr/>
        </p:nvSpPr>
        <p:spPr>
          <a:xfrm>
            <a:off x="0" y="1159727"/>
            <a:ext cx="12191999"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555142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6033" y="1000284"/>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Functional requirements </a:t>
            </a:r>
            <a:endParaRPr lang="en-IN" sz="32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C2734DD-0521-3DDE-F574-371F59DB3CC5}"/>
              </a:ext>
            </a:extLst>
          </p:cNvPr>
          <p:cNvSpPr>
            <a:spLocks noGrp="1" noChangeArrowheads="1"/>
          </p:cNvSpPr>
          <p:nvPr>
            <p:ph type="title"/>
          </p:nvPr>
        </p:nvSpPr>
        <p:spPr bwMode="auto">
          <a:xfrm>
            <a:off x="312813" y="1622580"/>
            <a:ext cx="11566369"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Video Preprocessing</a:t>
            </a: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Clean and prepare raw video by removing noise, adjusting brightness/contrast, and applying background subtraction to focus on meaningful motion.</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Extraction Using Deep Learning</a:t>
            </a: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CNNs (like ResNet-18) to capture spatial features from frames, and LSTM to model changes across frames, enabling deeper scene understanding.</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Anomaly Classification and Scoring</a:t>
            </a: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Classify events into categories (e.g., arson, explosion, fighting, stealing) and assign an anomaly score indicating the severity or confidence of detection.</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Alert Generation and Logging</a:t>
            </a: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Trigger real-time alerts (via email/SMS) when an anomaly is detected, and maintain visual summaries and logs to support security response and auditing.</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Interactive User Interface</a:t>
            </a: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a clean interface for security personnel to view live feeds, review flagged events, and easily interpret results for faster decision-making.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422" y="1994267"/>
            <a:ext cx="10725150" cy="4561313"/>
          </a:xfrm>
        </p:spPr>
        <p:txBody>
          <a:bodyPr/>
          <a:lstStyle/>
          <a:p>
            <a:pPr algn="l">
              <a:lnSpc>
                <a:spcPct val="150000"/>
              </a:lnSpc>
            </a:pPr>
            <a:r>
              <a:rPr lang="en-US" sz="2000" b="1" dirty="0"/>
              <a:t>1.  Performance:</a:t>
            </a:r>
            <a:r>
              <a:rPr lang="en-US" sz="2000" dirty="0"/>
              <a:t> The system should process video feeds with minimal latency to ensure real-time anomaly detection. It should handle high-resolution and high-frame-rate video streams efficiently.</a:t>
            </a:r>
            <a:br>
              <a:rPr lang="en-US" sz="2000" dirty="0"/>
            </a:br>
            <a:r>
              <a:rPr lang="en-US" sz="2000" b="1" dirty="0"/>
              <a:t>2.  Accuracy: </a:t>
            </a:r>
            <a:r>
              <a:rPr lang="en-US" sz="2000" dirty="0"/>
              <a:t>The system should achieve high accuracy in detecting and categorizing anomalies. It should minimize false positives and false negatives.</a:t>
            </a:r>
            <a:br>
              <a:rPr lang="en-US" sz="2000" dirty="0"/>
            </a:br>
            <a:r>
              <a:rPr lang="en-US" sz="2000" b="1" dirty="0"/>
              <a:t>3.  Reliability:</a:t>
            </a:r>
            <a:r>
              <a:rPr lang="en-US" sz="2000" dirty="0"/>
              <a:t> The system should be reliable and operate continuously without significant downtime. It should have mechanisms to recover from failures and continue operation.</a:t>
            </a:r>
            <a:br>
              <a:rPr lang="en-US" sz="2000" dirty="0"/>
            </a:br>
            <a:r>
              <a:rPr lang="en-US" sz="2000" b="1" dirty="0"/>
              <a:t>4.  Usability: </a:t>
            </a:r>
            <a:r>
              <a:rPr lang="en-US" sz="2000" dirty="0"/>
              <a:t>The user interface should be intuitive and easy to use for security personnel. The system should provide clear and actionable insights to users.</a:t>
            </a:r>
            <a:br>
              <a:rPr lang="en-US" sz="2000" dirty="0"/>
            </a:br>
            <a:br>
              <a:rPr lang="en-US" sz="2000" dirty="0"/>
            </a:br>
            <a:endParaRPr lang="en-IN" sz="2000" dirty="0"/>
          </a:p>
        </p:txBody>
      </p:sp>
      <p:sp>
        <p:nvSpPr>
          <p:cNvPr id="3" name="Text Placeholder 2"/>
          <p:cNvSpPr>
            <a:spLocks noGrp="1"/>
          </p:cNvSpPr>
          <p:nvPr>
            <p:ph type="body" idx="1"/>
          </p:nvPr>
        </p:nvSpPr>
        <p:spPr>
          <a:xfrm>
            <a:off x="616034" y="1088098"/>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Non-functional requirements </a:t>
            </a:r>
            <a:endParaRPr lang="en-IN"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A3366-1927-AF01-1225-8AA0C3200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CBFAE-C688-1D2C-74BA-93A39F13A31B}"/>
              </a:ext>
            </a:extLst>
          </p:cNvPr>
          <p:cNvSpPr>
            <a:spLocks noGrp="1"/>
          </p:cNvSpPr>
          <p:nvPr>
            <p:ph type="title"/>
          </p:nvPr>
        </p:nvSpPr>
        <p:spPr>
          <a:xfrm>
            <a:off x="733423" y="2133601"/>
            <a:ext cx="10725150" cy="3637984"/>
          </a:xfrm>
        </p:spPr>
        <p:txBody>
          <a:bodyPr/>
          <a:lstStyle/>
          <a:p>
            <a:pPr algn="l">
              <a:lnSpc>
                <a:spcPct val="150000"/>
              </a:lnSpc>
            </a:pPr>
            <a:r>
              <a:rPr lang="en-US" sz="2000" b="1" dirty="0"/>
              <a:t>5.  Security:</a:t>
            </a:r>
            <a:r>
              <a:rPr lang="en-US" sz="2000" dirty="0"/>
              <a:t> The system should ensure the security and privacy of video data. It should have access controls to prevent unauthorized access to the system.</a:t>
            </a:r>
            <a:br>
              <a:rPr lang="en-US" sz="2000" dirty="0"/>
            </a:br>
            <a:r>
              <a:rPr lang="en-US" sz="2000" b="1" dirty="0"/>
              <a:t>6.  Scalability: </a:t>
            </a:r>
            <a:r>
              <a:rPr lang="en-US" sz="2000" dirty="0"/>
              <a:t>The system should be scalable to support large-scale surveillance networks with numerous cameras. It should be able to handle increasing amounts of data as the network grows.</a:t>
            </a:r>
            <a:br>
              <a:rPr lang="en-US" sz="2000" dirty="0"/>
            </a:br>
            <a:r>
              <a:rPr lang="en-US" sz="2000" b="1" dirty="0"/>
              <a:t>7.  Maintainability:</a:t>
            </a:r>
            <a:r>
              <a:rPr lang="en-US" sz="2000" dirty="0"/>
              <a:t> The system should be easy to maintain and update with new features or improvements. It should have comprehensive documentation for maintenance and troubleshooting.</a:t>
            </a:r>
            <a:br>
              <a:rPr lang="en-US" sz="2000" dirty="0"/>
            </a:br>
            <a:br>
              <a:rPr lang="en-US" sz="2000" dirty="0"/>
            </a:br>
            <a:endParaRPr lang="en-IN" sz="2000" dirty="0"/>
          </a:p>
        </p:txBody>
      </p:sp>
      <p:sp>
        <p:nvSpPr>
          <p:cNvPr id="3" name="Text Placeholder 2">
            <a:extLst>
              <a:ext uri="{FF2B5EF4-FFF2-40B4-BE49-F238E27FC236}">
                <a16:creationId xmlns:a16="http://schemas.microsoft.com/office/drawing/2014/main" id="{B938524B-09A1-09FC-00F4-C2789617DC99}"/>
              </a:ext>
            </a:extLst>
          </p:cNvPr>
          <p:cNvSpPr>
            <a:spLocks noGrp="1"/>
          </p:cNvSpPr>
          <p:nvPr>
            <p:ph type="body" idx="1"/>
          </p:nvPr>
        </p:nvSpPr>
        <p:spPr>
          <a:xfrm>
            <a:off x="616034" y="1086415"/>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Non-functional requirements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644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1984" y="2880420"/>
            <a:ext cx="4568032" cy="1097160"/>
          </a:xfrm>
        </p:spPr>
        <p:txBody>
          <a:bodyPr/>
          <a:lstStyle/>
          <a:p>
            <a:pPr algn="ctr">
              <a:lnSpc>
                <a:spcPct val="150000"/>
              </a:lnSpc>
            </a:pPr>
            <a:r>
              <a:rPr lang="en-US" sz="5400" b="1" dirty="0">
                <a:latin typeface="Times New Roman Bold" panose="02020603050405020304" charset="0"/>
                <a:cs typeface="Times New Roman Bold" panose="02020603050405020304" charset="0"/>
              </a:rPr>
              <a:t>Design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6036" y="578926"/>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High level design</a:t>
            </a:r>
            <a:endParaRPr lang="en-IN" sz="3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458" y="1175658"/>
            <a:ext cx="9699172" cy="53884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3617" y="762108"/>
            <a:ext cx="3259276" cy="492443"/>
          </a:xfrm>
        </p:spPr>
        <p:txBody>
          <a:bodyPr/>
          <a:lstStyle/>
          <a:p>
            <a:pPr algn="ctr"/>
            <a:r>
              <a:rPr lang="en-US" sz="3200" b="1" dirty="0">
                <a:latin typeface="Times New Roman" panose="02020603050405020304" pitchFamily="18" charset="0"/>
                <a:cs typeface="Times New Roman" panose="02020603050405020304" pitchFamily="18" charset="0"/>
              </a:rPr>
              <a:t>Low level design</a:t>
            </a:r>
            <a:endParaRPr lang="en-IN" sz="32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47733" y="1469816"/>
            <a:ext cx="6096000" cy="4613058"/>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It comprises six layers, each contributing to real-time anomaly detection. The Input Layer captures video streams from cameras, providing raw data. The Preprocessing Layer extracts frames at intervals to optimize data processing. The Spatial Feature Extraction Layer uses CNNs like </a:t>
            </a: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 to identify key visual patterns, while the Temporal Feature Extraction Layer employs LSTMs to analyze motion and behavioral trends across frames. The Anomaly Detection Layer identifies, scores, and classifies unusual events, and the Output Layer delivers real-time alerts, detailed reports, and recorded events for actionable insights.</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CE34385-45E6-5848-0BE9-663EA068B3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9176" y="1038240"/>
            <a:ext cx="5034793" cy="56263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0E0F-6C21-2C53-EFC1-C0FDB26149BD}"/>
              </a:ext>
            </a:extLst>
          </p:cNvPr>
          <p:cNvSpPr>
            <a:spLocks noGrp="1"/>
          </p:cNvSpPr>
          <p:nvPr>
            <p:ph type="title"/>
          </p:nvPr>
        </p:nvSpPr>
        <p:spPr>
          <a:xfrm>
            <a:off x="3546254" y="2785556"/>
            <a:ext cx="5099492" cy="1805110"/>
          </a:xfrm>
        </p:spPr>
        <p:txBody>
          <a:bodyPr/>
          <a:lstStyle/>
          <a:p>
            <a:r>
              <a:rPr lang="en-IN" b="1" dirty="0"/>
              <a:t>Implementation</a:t>
            </a:r>
          </a:p>
        </p:txBody>
      </p:sp>
    </p:spTree>
    <p:extLst>
      <p:ext uri="{BB962C8B-B14F-4D97-AF65-F5344CB8AC3E}">
        <p14:creationId xmlns:p14="http://schemas.microsoft.com/office/powerpoint/2010/main" val="100807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B084C0-4236-A1A6-DD95-77E5294F8707}"/>
              </a:ext>
            </a:extLst>
          </p:cNvPr>
          <p:cNvSpPr>
            <a:spLocks noGrp="1"/>
          </p:cNvSpPr>
          <p:nvPr>
            <p:ph type="body" idx="1"/>
          </p:nvPr>
        </p:nvSpPr>
        <p:spPr>
          <a:xfrm>
            <a:off x="616036" y="1328655"/>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Methodology</a:t>
            </a:r>
            <a:endParaRPr lang="en-IN" sz="32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33F08718-0AA7-8064-7444-D07179AC2334}"/>
              </a:ext>
            </a:extLst>
          </p:cNvPr>
          <p:cNvSpPr>
            <a:spLocks noGrp="1" noChangeArrowheads="1"/>
          </p:cNvSpPr>
          <p:nvPr>
            <p:ph type="title"/>
          </p:nvPr>
        </p:nvSpPr>
        <p:spPr bwMode="auto">
          <a:xfrm>
            <a:off x="1288685" y="2334276"/>
            <a:ext cx="9614630" cy="32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Video Anomaly Detection System uses a deep learning pipeline combining ResNet-18 for spatial feature extraction and LSTM for temporal analysis. It processes 100 grayscale frames per video resized to 64×64 pixels from a labeled subset of the UCF-Crime dataset. The extracted spatial and temporal features are combined and classified into four anomaly types—Arson, Explosion, Fighting, or Stealing—using a fully connected layer trained with cross-entropy loss. This approach effectively detects abnormal activities by capturing both visual details and their changes over time.</a:t>
            </a:r>
          </a:p>
        </p:txBody>
      </p:sp>
    </p:spTree>
    <p:extLst>
      <p:ext uri="{BB962C8B-B14F-4D97-AF65-F5344CB8AC3E}">
        <p14:creationId xmlns:p14="http://schemas.microsoft.com/office/powerpoint/2010/main" val="427775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4F08-041A-52D3-6D80-079F6F78019D}"/>
              </a:ext>
            </a:extLst>
          </p:cNvPr>
          <p:cNvSpPr>
            <a:spLocks noGrp="1"/>
          </p:cNvSpPr>
          <p:nvPr>
            <p:ph type="title"/>
          </p:nvPr>
        </p:nvSpPr>
        <p:spPr>
          <a:xfrm>
            <a:off x="814039" y="2528239"/>
            <a:ext cx="10404088" cy="5946308"/>
          </a:xfrm>
        </p:spPr>
        <p:txBody>
          <a:bodyPr/>
          <a:lstStyle/>
          <a:p>
            <a:pPr algn="just">
              <a:lnSpc>
                <a:spcPct val="150000"/>
              </a:lnSpc>
            </a:pPr>
            <a:r>
              <a:rPr lang="en-US" sz="2000" dirty="0"/>
              <a:t>The system preprocesses each input video by extracting 100 evenly spaced grayscale frames, resized to 64×64 pixels to reduce computational load. Each frame is labeled according to the video’s category—Arson, Explosion, Fighting, or Stealing—and grouped accordingly. Using a balanced subset of the UCF-Crime dataset, only the most relevant video segments with clear anomalies are selected. This approach reduces redundancy and training time while preserving essential spatial and temporal information for accurate crime detection.</a:t>
            </a:r>
            <a:endParaRPr lang="en-IN" sz="2000" dirty="0"/>
          </a:p>
        </p:txBody>
      </p:sp>
      <p:sp>
        <p:nvSpPr>
          <p:cNvPr id="3" name="Text Placeholder 2">
            <a:extLst>
              <a:ext uri="{FF2B5EF4-FFF2-40B4-BE49-F238E27FC236}">
                <a16:creationId xmlns:a16="http://schemas.microsoft.com/office/drawing/2014/main" id="{3424F54F-C647-A40E-7881-8550C2D2A5CC}"/>
              </a:ext>
            </a:extLst>
          </p:cNvPr>
          <p:cNvSpPr>
            <a:spLocks noGrp="1"/>
          </p:cNvSpPr>
          <p:nvPr>
            <p:ph type="body" idx="1"/>
          </p:nvPr>
        </p:nvSpPr>
        <p:spPr>
          <a:xfrm>
            <a:off x="616037" y="1574461"/>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Video Processing Layer</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820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C5775F-C064-DC33-5903-C2A49D8D5E5E}"/>
              </a:ext>
            </a:extLst>
          </p:cNvPr>
          <p:cNvPicPr>
            <a:picLocks noChangeAspect="1"/>
          </p:cNvPicPr>
          <p:nvPr/>
        </p:nvPicPr>
        <p:blipFill rotWithShape="1">
          <a:blip r:embed="rId2">
            <a:extLst>
              <a:ext uri="{28A0092B-C50C-407E-A947-70E740481C1C}">
                <a14:useLocalDpi xmlns:a14="http://schemas.microsoft.com/office/drawing/2010/main" val="0"/>
              </a:ext>
            </a:extLst>
          </a:blip>
          <a:srcRect t="-1" r="19521" b="40176"/>
          <a:stretch/>
        </p:blipFill>
        <p:spPr bwMode="auto">
          <a:xfrm>
            <a:off x="2389239" y="2042364"/>
            <a:ext cx="7688825" cy="3660345"/>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AB935FA-F54F-08F0-A186-B1B2DE037303}"/>
              </a:ext>
            </a:extLst>
          </p:cNvPr>
          <p:cNvSpPr txBox="1"/>
          <p:nvPr/>
        </p:nvSpPr>
        <p:spPr>
          <a:xfrm>
            <a:off x="3158048" y="1155291"/>
            <a:ext cx="5875904"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Output of video processing layer</a:t>
            </a:r>
          </a:p>
        </p:txBody>
      </p:sp>
    </p:spTree>
    <p:extLst>
      <p:ext uri="{BB962C8B-B14F-4D97-AF65-F5344CB8AC3E}">
        <p14:creationId xmlns:p14="http://schemas.microsoft.com/office/powerpoint/2010/main" val="798701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0EB2-9FB4-AE61-4D1B-FCE5CFD8C734}"/>
              </a:ext>
            </a:extLst>
          </p:cNvPr>
          <p:cNvSpPr>
            <a:spLocks noGrp="1"/>
          </p:cNvSpPr>
          <p:nvPr>
            <p:ph type="title"/>
          </p:nvPr>
        </p:nvSpPr>
        <p:spPr>
          <a:xfrm>
            <a:off x="3811984" y="2526445"/>
            <a:ext cx="4568032" cy="1805110"/>
          </a:xfrm>
        </p:spPr>
        <p:txBody>
          <a:bodyPr/>
          <a:lstStyle/>
          <a:p>
            <a:pPr algn="ctr"/>
            <a:r>
              <a:rPr lang="en-IN" b="1" dirty="0"/>
              <a:t>Literature Survey</a:t>
            </a:r>
          </a:p>
        </p:txBody>
      </p:sp>
    </p:spTree>
    <p:extLst>
      <p:ext uri="{BB962C8B-B14F-4D97-AF65-F5344CB8AC3E}">
        <p14:creationId xmlns:p14="http://schemas.microsoft.com/office/powerpoint/2010/main" val="2184266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FD5E-3459-F195-BA67-7FED1521C903}"/>
              </a:ext>
            </a:extLst>
          </p:cNvPr>
          <p:cNvSpPr>
            <a:spLocks noGrp="1"/>
          </p:cNvSpPr>
          <p:nvPr>
            <p:ph type="title"/>
          </p:nvPr>
        </p:nvSpPr>
        <p:spPr>
          <a:xfrm>
            <a:off x="1183888" y="2538108"/>
            <a:ext cx="9824224" cy="2252989"/>
          </a:xfrm>
        </p:spPr>
        <p:txBody>
          <a:bodyPr/>
          <a:lstStyle/>
          <a:p>
            <a:pPr algn="just">
              <a:lnSpc>
                <a:spcPct val="150000"/>
              </a:lnSpc>
            </a:pPr>
            <a:r>
              <a:rPr lang="en-US" sz="2000" dirty="0"/>
              <a:t>Spatial features are extracted from grayscale video frames using a modified ResNet-18 model, adapted to accept single-channel input. Leveraging transfer learning from a pre-trained ImageNet model accelerates training and improves feature extraction. The final layer is replaced with a custom layer producing a 512-dimensional vector representing spatial details such as textures, edges, and objects crucial for anomaly detection.</a:t>
            </a:r>
            <a:endParaRPr lang="en-IN" sz="2000" dirty="0"/>
          </a:p>
        </p:txBody>
      </p:sp>
      <p:sp>
        <p:nvSpPr>
          <p:cNvPr id="3" name="Text Placeholder 2">
            <a:extLst>
              <a:ext uri="{FF2B5EF4-FFF2-40B4-BE49-F238E27FC236}">
                <a16:creationId xmlns:a16="http://schemas.microsoft.com/office/drawing/2014/main" id="{00F7D3A3-5350-5199-1ABD-685ABBB11F27}"/>
              </a:ext>
            </a:extLst>
          </p:cNvPr>
          <p:cNvSpPr>
            <a:spLocks noGrp="1"/>
          </p:cNvSpPr>
          <p:nvPr>
            <p:ph type="body" idx="1"/>
          </p:nvPr>
        </p:nvSpPr>
        <p:spPr>
          <a:xfrm>
            <a:off x="616037" y="1574461"/>
            <a:ext cx="10959927" cy="492443"/>
          </a:xfrm>
        </p:spPr>
        <p:txBody>
          <a:bodyPr/>
          <a:lstStyle/>
          <a:p>
            <a:pPr algn="ctr"/>
            <a:r>
              <a:rPr lang="en-IN" sz="3200" b="1" dirty="0">
                <a:latin typeface="Times New Roman" panose="02020603050405020304" pitchFamily="18" charset="0"/>
                <a:cs typeface="Times New Roman" panose="02020603050405020304" pitchFamily="18" charset="0"/>
              </a:rPr>
              <a:t>ResNet-18 CNN Model</a:t>
            </a:r>
          </a:p>
        </p:txBody>
      </p:sp>
    </p:spTree>
    <p:extLst>
      <p:ext uri="{BB962C8B-B14F-4D97-AF65-F5344CB8AC3E}">
        <p14:creationId xmlns:p14="http://schemas.microsoft.com/office/powerpoint/2010/main" val="412083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D6F244-F50A-47B7-5075-2C1A7E58ADA3}"/>
              </a:ext>
            </a:extLst>
          </p:cNvPr>
          <p:cNvPicPr>
            <a:picLocks noChangeAspect="1"/>
          </p:cNvPicPr>
          <p:nvPr/>
        </p:nvPicPr>
        <p:blipFill rotWithShape="1">
          <a:blip r:embed="rId2"/>
          <a:srcRect t="1867"/>
          <a:stretch/>
        </p:blipFill>
        <p:spPr bwMode="auto">
          <a:xfrm>
            <a:off x="2376263" y="2571884"/>
            <a:ext cx="7439471" cy="2826027"/>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74C06F3-BFF7-95E9-5DF6-FA7A0A7C3987}"/>
              </a:ext>
            </a:extLst>
          </p:cNvPr>
          <p:cNvSpPr txBox="1"/>
          <p:nvPr/>
        </p:nvSpPr>
        <p:spPr>
          <a:xfrm>
            <a:off x="1640516" y="1283109"/>
            <a:ext cx="8910966"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256- dimensional vector for a sample image frame</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9895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DB04-136D-4490-A8F4-DF5964265F3E}"/>
              </a:ext>
            </a:extLst>
          </p:cNvPr>
          <p:cNvSpPr>
            <a:spLocks noGrp="1"/>
          </p:cNvSpPr>
          <p:nvPr>
            <p:ph type="title"/>
          </p:nvPr>
        </p:nvSpPr>
        <p:spPr>
          <a:xfrm>
            <a:off x="1271238" y="2706659"/>
            <a:ext cx="10103005" cy="2252989"/>
          </a:xfrm>
        </p:spPr>
        <p:txBody>
          <a:bodyPr/>
          <a:lstStyle/>
          <a:p>
            <a:pPr algn="just">
              <a:lnSpc>
                <a:spcPct val="150000"/>
              </a:lnSpc>
            </a:pPr>
            <a:r>
              <a:rPr lang="en-US" sz="2000" dirty="0"/>
              <a:t>The LSTM network captures temporal dependencies by processing sequences of frame features. Flattened frame vectors are passed through two LSTM layers with 128 hidden units, modeling motion and changes over time. This temporal modeling helps identify dynamic events like fighting or explosions by understanding how frames evolve, distinguishing normal from suspicious activities effectively.</a:t>
            </a:r>
            <a:endParaRPr lang="en-IN" sz="2000" dirty="0"/>
          </a:p>
        </p:txBody>
      </p:sp>
      <p:sp>
        <p:nvSpPr>
          <p:cNvPr id="3" name="Text Placeholder 2">
            <a:extLst>
              <a:ext uri="{FF2B5EF4-FFF2-40B4-BE49-F238E27FC236}">
                <a16:creationId xmlns:a16="http://schemas.microsoft.com/office/drawing/2014/main" id="{24D3F3FA-FB60-654C-EEB9-D30AA8BFF29A}"/>
              </a:ext>
            </a:extLst>
          </p:cNvPr>
          <p:cNvSpPr>
            <a:spLocks noGrp="1"/>
          </p:cNvSpPr>
          <p:nvPr>
            <p:ph type="body" idx="1"/>
          </p:nvPr>
        </p:nvSpPr>
        <p:spPr>
          <a:xfrm>
            <a:off x="616037" y="1574461"/>
            <a:ext cx="10959927" cy="492443"/>
          </a:xfrm>
        </p:spPr>
        <p:txBody>
          <a:bodyPr/>
          <a:lstStyle/>
          <a:p>
            <a:pPr algn="ctr"/>
            <a:r>
              <a:rPr lang="en-IN" sz="3200" b="1" dirty="0">
                <a:latin typeface="Times New Roman" panose="02020603050405020304" pitchFamily="18" charset="0"/>
                <a:cs typeface="Times New Roman" panose="02020603050405020304" pitchFamily="18" charset="0"/>
              </a:rPr>
              <a:t>LSTM Layer</a:t>
            </a:r>
          </a:p>
        </p:txBody>
      </p:sp>
    </p:spTree>
    <p:extLst>
      <p:ext uri="{BB962C8B-B14F-4D97-AF65-F5344CB8AC3E}">
        <p14:creationId xmlns:p14="http://schemas.microsoft.com/office/powerpoint/2010/main" val="1009735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055FB2-BE65-F61A-8116-308120F625C4}"/>
              </a:ext>
            </a:extLst>
          </p:cNvPr>
          <p:cNvPicPr>
            <a:picLocks noChangeAspect="1"/>
          </p:cNvPicPr>
          <p:nvPr/>
        </p:nvPicPr>
        <p:blipFill>
          <a:blip r:embed="rId2"/>
          <a:stretch>
            <a:fillRect/>
          </a:stretch>
        </p:blipFill>
        <p:spPr>
          <a:xfrm>
            <a:off x="3458844" y="2316296"/>
            <a:ext cx="5274310" cy="3798570"/>
          </a:xfrm>
          <a:prstGeom prst="rect">
            <a:avLst/>
          </a:prstGeom>
        </p:spPr>
      </p:pic>
      <p:sp>
        <p:nvSpPr>
          <p:cNvPr id="3" name="TextBox 2">
            <a:extLst>
              <a:ext uri="{FF2B5EF4-FFF2-40B4-BE49-F238E27FC236}">
                <a16:creationId xmlns:a16="http://schemas.microsoft.com/office/drawing/2014/main" id="{58A61559-D702-5375-E50F-528662B278D5}"/>
              </a:ext>
            </a:extLst>
          </p:cNvPr>
          <p:cNvSpPr txBox="1"/>
          <p:nvPr/>
        </p:nvSpPr>
        <p:spPr>
          <a:xfrm>
            <a:off x="1181545" y="1268361"/>
            <a:ext cx="9828909"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Probability of input sequence belonging to certain class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5487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5DEB-BE6A-DA50-FA2F-91FB86F22298}"/>
              </a:ext>
            </a:extLst>
          </p:cNvPr>
          <p:cNvSpPr>
            <a:spLocks noGrp="1"/>
          </p:cNvSpPr>
          <p:nvPr>
            <p:ph type="title"/>
          </p:nvPr>
        </p:nvSpPr>
        <p:spPr>
          <a:xfrm>
            <a:off x="1183888" y="2691579"/>
            <a:ext cx="9824224" cy="2252989"/>
          </a:xfrm>
        </p:spPr>
        <p:txBody>
          <a:bodyPr/>
          <a:lstStyle/>
          <a:p>
            <a:pPr algn="just">
              <a:lnSpc>
                <a:spcPct val="150000"/>
              </a:lnSpc>
            </a:pPr>
            <a:r>
              <a:rPr lang="en-US" sz="2000" dirty="0"/>
              <a:t>Outputs from the </a:t>
            </a:r>
            <a:r>
              <a:rPr lang="en-US" sz="2000" dirty="0" err="1"/>
              <a:t>ResNet</a:t>
            </a:r>
            <a:r>
              <a:rPr lang="en-US" sz="2000" dirty="0"/>
              <a:t> (512-dimensional) and LSTM (128-dimensional) layers are concatenated into a 640-dimensional feature vector. This combined vector is fed into a fully connected layer that classifies the video segment into one of four anomaly categories: Arson, Explosion, Fighting, or Stealing. Training uses a cross-entropy loss function, allowing the model to accurately map features to anomaly types by integrating spatial and temporal information.</a:t>
            </a:r>
            <a:endParaRPr lang="en-IN" sz="6000" dirty="0"/>
          </a:p>
        </p:txBody>
      </p:sp>
      <p:sp>
        <p:nvSpPr>
          <p:cNvPr id="3" name="Text Placeholder 2">
            <a:extLst>
              <a:ext uri="{FF2B5EF4-FFF2-40B4-BE49-F238E27FC236}">
                <a16:creationId xmlns:a16="http://schemas.microsoft.com/office/drawing/2014/main" id="{66DD34D6-24E0-1F62-E605-F380E7C42DB5}"/>
              </a:ext>
            </a:extLst>
          </p:cNvPr>
          <p:cNvSpPr>
            <a:spLocks noGrp="1"/>
          </p:cNvSpPr>
          <p:nvPr>
            <p:ph type="body" idx="1"/>
          </p:nvPr>
        </p:nvSpPr>
        <p:spPr>
          <a:xfrm>
            <a:off x="616037" y="1574461"/>
            <a:ext cx="10959927" cy="492443"/>
          </a:xfrm>
        </p:spPr>
        <p:txBody>
          <a:bodyPr/>
          <a:lstStyle/>
          <a:p>
            <a:pPr algn="ctr"/>
            <a:r>
              <a:rPr lang="en-IN" sz="3200" b="1" dirty="0">
                <a:latin typeface="Times New Roman" panose="02020603050405020304" pitchFamily="18" charset="0"/>
                <a:cs typeface="Times New Roman" panose="02020603050405020304" pitchFamily="18" charset="0"/>
              </a:rPr>
              <a:t>Classification Layer</a:t>
            </a:r>
          </a:p>
        </p:txBody>
      </p:sp>
    </p:spTree>
    <p:extLst>
      <p:ext uri="{BB962C8B-B14F-4D97-AF65-F5344CB8AC3E}">
        <p14:creationId xmlns:p14="http://schemas.microsoft.com/office/powerpoint/2010/main" val="98616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8058-7B33-D1A9-62E2-033EFA6BDFBD}"/>
              </a:ext>
            </a:extLst>
          </p:cNvPr>
          <p:cNvSpPr>
            <a:spLocks noGrp="1"/>
          </p:cNvSpPr>
          <p:nvPr>
            <p:ph type="title"/>
          </p:nvPr>
        </p:nvSpPr>
        <p:spPr>
          <a:xfrm>
            <a:off x="1193181" y="2699489"/>
            <a:ext cx="10382783" cy="2714654"/>
          </a:xfrm>
        </p:spPr>
        <p:txBody>
          <a:bodyPr/>
          <a:lstStyle/>
          <a:p>
            <a:pPr algn="just">
              <a:lnSpc>
                <a:spcPct val="150000"/>
              </a:lnSpc>
            </a:pPr>
            <a:r>
              <a:rPr lang="en-US" sz="2000" dirty="0"/>
              <a:t>A curated subset of the UCF-Crime dataset was used, focusing on four anomaly classes: Arson, Explosion, Fighting, and Stealing. For each class, 50 representative videos were selected for training and testing. Grayscale frames were extracted every 10 frames and resized to 64×64 pixels to reduce computational complexity. The training set contained about 19,000 images evenly distributed across classes, while the test set included 1,000 images. This ensured balanced data and minimized noise, providing an efficient foundation for anomaly detection.</a:t>
            </a:r>
            <a:endParaRPr lang="en-IN" sz="2000" dirty="0"/>
          </a:p>
        </p:txBody>
      </p:sp>
      <p:sp>
        <p:nvSpPr>
          <p:cNvPr id="3" name="Text Placeholder 2">
            <a:extLst>
              <a:ext uri="{FF2B5EF4-FFF2-40B4-BE49-F238E27FC236}">
                <a16:creationId xmlns:a16="http://schemas.microsoft.com/office/drawing/2014/main" id="{C3D97AB7-67D6-A5B6-F9B9-A86F85F5DD0D}"/>
              </a:ext>
            </a:extLst>
          </p:cNvPr>
          <p:cNvSpPr>
            <a:spLocks noGrp="1"/>
          </p:cNvSpPr>
          <p:nvPr>
            <p:ph type="body" idx="1"/>
          </p:nvPr>
        </p:nvSpPr>
        <p:spPr>
          <a:xfrm>
            <a:off x="616037" y="1574461"/>
            <a:ext cx="10959927" cy="492443"/>
          </a:xfrm>
        </p:spPr>
        <p:txBody>
          <a:bodyPr/>
          <a:lstStyle/>
          <a:p>
            <a:pPr algn="ctr"/>
            <a:r>
              <a:rPr lang="en-IN" sz="3200" b="1" dirty="0">
                <a:latin typeface="Times New Roman" panose="02020603050405020304" pitchFamily="18" charset="0"/>
                <a:cs typeface="Times New Roman" panose="02020603050405020304" pitchFamily="18" charset="0"/>
              </a:rPr>
              <a:t>Dataset Details and Splits</a:t>
            </a:r>
          </a:p>
        </p:txBody>
      </p:sp>
    </p:spTree>
    <p:extLst>
      <p:ext uri="{BB962C8B-B14F-4D97-AF65-F5344CB8AC3E}">
        <p14:creationId xmlns:p14="http://schemas.microsoft.com/office/powerpoint/2010/main" val="1069681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AD15C2-E3C1-0FA9-EEC4-59AEED36FE7C}"/>
              </a:ext>
            </a:extLst>
          </p:cNvPr>
          <p:cNvPicPr>
            <a:picLocks noChangeAspect="1"/>
          </p:cNvPicPr>
          <p:nvPr/>
        </p:nvPicPr>
        <p:blipFill>
          <a:blip r:embed="rId2"/>
          <a:stretch>
            <a:fillRect/>
          </a:stretch>
        </p:blipFill>
        <p:spPr>
          <a:xfrm>
            <a:off x="2290916" y="2443479"/>
            <a:ext cx="7905136" cy="3082249"/>
          </a:xfrm>
          <a:prstGeom prst="rect">
            <a:avLst/>
          </a:prstGeom>
        </p:spPr>
      </p:pic>
      <p:sp>
        <p:nvSpPr>
          <p:cNvPr id="3" name="TextBox 2">
            <a:extLst>
              <a:ext uri="{FF2B5EF4-FFF2-40B4-BE49-F238E27FC236}">
                <a16:creationId xmlns:a16="http://schemas.microsoft.com/office/drawing/2014/main" id="{B8B0672C-2410-3F21-4DEB-9A0209A19CD8}"/>
              </a:ext>
            </a:extLst>
          </p:cNvPr>
          <p:cNvSpPr txBox="1"/>
          <p:nvPr/>
        </p:nvSpPr>
        <p:spPr>
          <a:xfrm>
            <a:off x="3386484" y="1130710"/>
            <a:ext cx="5714000" cy="861774"/>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Dataset path added for training</a:t>
            </a:r>
            <a:endParaRPr lang="en-IN"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2797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CA10B-9220-D35A-508E-6570C7DC25F8}"/>
              </a:ext>
            </a:extLst>
          </p:cNvPr>
          <p:cNvSpPr>
            <a:spLocks noGrp="1"/>
          </p:cNvSpPr>
          <p:nvPr>
            <p:ph type="title"/>
          </p:nvPr>
        </p:nvSpPr>
        <p:spPr>
          <a:xfrm>
            <a:off x="1323278" y="2795869"/>
            <a:ext cx="9545444" cy="2714654"/>
          </a:xfrm>
        </p:spPr>
        <p:txBody>
          <a:bodyPr/>
          <a:lstStyle/>
          <a:p>
            <a:pPr algn="just">
              <a:lnSpc>
                <a:spcPct val="150000"/>
              </a:lnSpc>
            </a:pPr>
            <a:r>
              <a:rPr lang="en-US" sz="2000" dirty="0"/>
              <a:t>The model was trained using a hybrid CNN-LSTM architecture with a modified ResNet-18 for spatial features and two LSTM layers for temporal dependencies. Training ran up to 15 epochs with early stopping at epoch 5 to avoid overfitting. A batch size of 64 and Adam optimizer with a learning rate of 0.001 were used. Transfer learning with ImageNet-pretrained weights accelerated training. The process was executed on a Kaggle Notebook using GPU for faster computation.</a:t>
            </a:r>
            <a:endParaRPr lang="en-IN" sz="2000" dirty="0"/>
          </a:p>
        </p:txBody>
      </p:sp>
      <p:sp>
        <p:nvSpPr>
          <p:cNvPr id="3" name="Text Placeholder 2">
            <a:extLst>
              <a:ext uri="{FF2B5EF4-FFF2-40B4-BE49-F238E27FC236}">
                <a16:creationId xmlns:a16="http://schemas.microsoft.com/office/drawing/2014/main" id="{8439138A-F3CE-57AE-ADFC-76006F1759FA}"/>
              </a:ext>
            </a:extLst>
          </p:cNvPr>
          <p:cNvSpPr>
            <a:spLocks noGrp="1"/>
          </p:cNvSpPr>
          <p:nvPr>
            <p:ph type="body" idx="1"/>
          </p:nvPr>
        </p:nvSpPr>
        <p:spPr>
          <a:xfrm>
            <a:off x="616037" y="1574461"/>
            <a:ext cx="10959927" cy="769441"/>
          </a:xfrm>
        </p:spPr>
        <p:txBody>
          <a:bodyPr/>
          <a:lstStyle/>
          <a:p>
            <a:pPr algn="ctr"/>
            <a:r>
              <a:rPr lang="en-IN" sz="3200" b="1" dirty="0">
                <a:latin typeface="Times New Roman" panose="02020603050405020304" pitchFamily="18" charset="0"/>
                <a:cs typeface="Times New Roman" panose="02020603050405020304" pitchFamily="18" charset="0"/>
              </a:rPr>
              <a:t>Training Setup</a:t>
            </a:r>
          </a:p>
          <a:p>
            <a:endParaRPr lang="en-IN" dirty="0"/>
          </a:p>
        </p:txBody>
      </p:sp>
    </p:spTree>
    <p:extLst>
      <p:ext uri="{BB962C8B-B14F-4D97-AF65-F5344CB8AC3E}">
        <p14:creationId xmlns:p14="http://schemas.microsoft.com/office/powerpoint/2010/main" val="2828084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19FA12-D154-68C0-5A6E-216564F256F5}"/>
              </a:ext>
            </a:extLst>
          </p:cNvPr>
          <p:cNvPicPr>
            <a:picLocks noChangeAspect="1"/>
          </p:cNvPicPr>
          <p:nvPr/>
        </p:nvPicPr>
        <p:blipFill>
          <a:blip r:embed="rId2"/>
          <a:stretch>
            <a:fillRect/>
          </a:stretch>
        </p:blipFill>
        <p:spPr>
          <a:xfrm>
            <a:off x="2415919" y="2581951"/>
            <a:ext cx="7360161" cy="3543546"/>
          </a:xfrm>
          <a:prstGeom prst="rect">
            <a:avLst/>
          </a:prstGeom>
        </p:spPr>
      </p:pic>
      <p:sp>
        <p:nvSpPr>
          <p:cNvPr id="3" name="TextBox 2">
            <a:extLst>
              <a:ext uri="{FF2B5EF4-FFF2-40B4-BE49-F238E27FC236}">
                <a16:creationId xmlns:a16="http://schemas.microsoft.com/office/drawing/2014/main" id="{2B3AEC66-BAF1-B81B-F015-A93497242281}"/>
              </a:ext>
            </a:extLst>
          </p:cNvPr>
          <p:cNvSpPr txBox="1"/>
          <p:nvPr/>
        </p:nvSpPr>
        <p:spPr>
          <a:xfrm>
            <a:off x="3113451" y="1219201"/>
            <a:ext cx="5965095"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Training setup(Kaggle notebook)</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949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A59434-2F4F-1D48-F79C-556F9B65B0F4}"/>
              </a:ext>
            </a:extLst>
          </p:cNvPr>
          <p:cNvPicPr>
            <a:picLocks noChangeAspect="1"/>
          </p:cNvPicPr>
          <p:nvPr/>
        </p:nvPicPr>
        <p:blipFill>
          <a:blip r:embed="rId2"/>
          <a:stretch>
            <a:fillRect/>
          </a:stretch>
        </p:blipFill>
        <p:spPr>
          <a:xfrm>
            <a:off x="1014514" y="1310497"/>
            <a:ext cx="3870325" cy="3902710"/>
          </a:xfrm>
          <a:prstGeom prst="rect">
            <a:avLst/>
          </a:prstGeom>
        </p:spPr>
      </p:pic>
      <p:pic>
        <p:nvPicPr>
          <p:cNvPr id="3" name="Picture 2">
            <a:extLst>
              <a:ext uri="{FF2B5EF4-FFF2-40B4-BE49-F238E27FC236}">
                <a16:creationId xmlns:a16="http://schemas.microsoft.com/office/drawing/2014/main" id="{634ED6D6-D3A5-432F-ADB3-364E607A991B}"/>
              </a:ext>
            </a:extLst>
          </p:cNvPr>
          <p:cNvPicPr>
            <a:picLocks noChangeAspect="1"/>
          </p:cNvPicPr>
          <p:nvPr/>
        </p:nvPicPr>
        <p:blipFill>
          <a:blip r:embed="rId3"/>
          <a:stretch>
            <a:fillRect/>
          </a:stretch>
        </p:blipFill>
        <p:spPr>
          <a:xfrm>
            <a:off x="7109286" y="1310497"/>
            <a:ext cx="3794125" cy="3952875"/>
          </a:xfrm>
          <a:prstGeom prst="rect">
            <a:avLst/>
          </a:prstGeom>
        </p:spPr>
      </p:pic>
      <p:sp>
        <p:nvSpPr>
          <p:cNvPr id="4" name="TextBox 3">
            <a:extLst>
              <a:ext uri="{FF2B5EF4-FFF2-40B4-BE49-F238E27FC236}">
                <a16:creationId xmlns:a16="http://schemas.microsoft.com/office/drawing/2014/main" id="{0274A87B-FEF2-8238-14F4-B9A67A0824DF}"/>
              </a:ext>
            </a:extLst>
          </p:cNvPr>
          <p:cNvSpPr txBox="1"/>
          <p:nvPr/>
        </p:nvSpPr>
        <p:spPr>
          <a:xfrm>
            <a:off x="1229030" y="5456903"/>
            <a:ext cx="3441291" cy="1015663"/>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Training the model(first epoch) and saving the best model</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D8AB7D2-99B3-905B-EAF2-4C57F09D23E0}"/>
              </a:ext>
            </a:extLst>
          </p:cNvPr>
          <p:cNvSpPr txBox="1"/>
          <p:nvPr/>
        </p:nvSpPr>
        <p:spPr>
          <a:xfrm>
            <a:off x="7285702" y="5456903"/>
            <a:ext cx="3441291"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Early stopping of the training process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421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31F6CC5-A729-0CF6-931E-1587E239CA8E}"/>
              </a:ext>
            </a:extLst>
          </p:cNvPr>
          <p:cNvGraphicFramePr>
            <a:graphicFrameLocks noGrp="1"/>
          </p:cNvGraphicFramePr>
          <p:nvPr/>
        </p:nvGraphicFramePr>
        <p:xfrm>
          <a:off x="192360" y="912648"/>
          <a:ext cx="11807279" cy="5540704"/>
        </p:xfrm>
        <a:graphic>
          <a:graphicData uri="http://schemas.openxmlformats.org/drawingml/2006/table">
            <a:tbl>
              <a:tblPr firstRow="1" bandRow="1">
                <a:tableStyleId>{5C22544A-7EE6-4342-B048-85BDC9FD1C3A}</a:tableStyleId>
              </a:tblPr>
              <a:tblGrid>
                <a:gridCol w="606426">
                  <a:extLst>
                    <a:ext uri="{9D8B030D-6E8A-4147-A177-3AD203B41FA5}">
                      <a16:colId xmlns:a16="http://schemas.microsoft.com/office/drawing/2014/main" val="4102842912"/>
                    </a:ext>
                  </a:extLst>
                </a:gridCol>
                <a:gridCol w="2730651">
                  <a:extLst>
                    <a:ext uri="{9D8B030D-6E8A-4147-A177-3AD203B41FA5}">
                      <a16:colId xmlns:a16="http://schemas.microsoft.com/office/drawing/2014/main" val="1237078993"/>
                    </a:ext>
                  </a:extLst>
                </a:gridCol>
                <a:gridCol w="1465884">
                  <a:extLst>
                    <a:ext uri="{9D8B030D-6E8A-4147-A177-3AD203B41FA5}">
                      <a16:colId xmlns:a16="http://schemas.microsoft.com/office/drawing/2014/main" val="1671641214"/>
                    </a:ext>
                  </a:extLst>
                </a:gridCol>
                <a:gridCol w="1871193">
                  <a:extLst>
                    <a:ext uri="{9D8B030D-6E8A-4147-A177-3AD203B41FA5}">
                      <a16:colId xmlns:a16="http://schemas.microsoft.com/office/drawing/2014/main" val="850413258"/>
                    </a:ext>
                  </a:extLst>
                </a:gridCol>
                <a:gridCol w="1460882">
                  <a:extLst>
                    <a:ext uri="{9D8B030D-6E8A-4147-A177-3AD203B41FA5}">
                      <a16:colId xmlns:a16="http://schemas.microsoft.com/office/drawing/2014/main" val="4153642799"/>
                    </a:ext>
                  </a:extLst>
                </a:gridCol>
                <a:gridCol w="1428095">
                  <a:extLst>
                    <a:ext uri="{9D8B030D-6E8A-4147-A177-3AD203B41FA5}">
                      <a16:colId xmlns:a16="http://schemas.microsoft.com/office/drawing/2014/main" val="1252853211"/>
                    </a:ext>
                  </a:extLst>
                </a:gridCol>
                <a:gridCol w="2244148">
                  <a:extLst>
                    <a:ext uri="{9D8B030D-6E8A-4147-A177-3AD203B41FA5}">
                      <a16:colId xmlns:a16="http://schemas.microsoft.com/office/drawing/2014/main" val="907011818"/>
                    </a:ext>
                  </a:extLst>
                </a:gridCol>
              </a:tblGrid>
              <a:tr h="795351">
                <a:tc>
                  <a:txBody>
                    <a:bodyPr/>
                    <a:lstStyle/>
                    <a:p>
                      <a:pPr algn="ctr"/>
                      <a:r>
                        <a:rPr lang="en-US" sz="1800" dirty="0">
                          <a:latin typeface="Times New Roman" panose="02020603050405020304" pitchFamily="18" charset="0"/>
                          <a:cs typeface="Times New Roman" panose="02020603050405020304" pitchFamily="18" charset="0"/>
                        </a:rPr>
                        <a:t>Sl. 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Name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Place of publication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Methodology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Dataset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Anamoly detected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1276041"/>
                  </a:ext>
                </a:extLst>
              </a:tr>
              <a:tr h="2239372">
                <a:tc>
                  <a:txBody>
                    <a:bodyPr/>
                    <a:lstStyle/>
                    <a:p>
                      <a:pPr algn="ctr"/>
                      <a:r>
                        <a:rPr lang="en-US" sz="1800" u="none" dirty="0">
                          <a:solidFill>
                            <a:schemeClr val="tx1"/>
                          </a:solidFill>
                          <a:latin typeface="Times New Roman" panose="02020603050405020304" pitchFamily="18" charset="0"/>
                          <a:cs typeface="Times New Roman" panose="02020603050405020304" pitchFamily="18" charset="0"/>
                        </a:rPr>
                        <a:t>1</a:t>
                      </a:r>
                      <a:endParaRPr lang="en-IN" sz="18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hlinkClick r:id="rId2"/>
                        </a:rPr>
                        <a:t>Video anomaly detection system using deep convolutional and recurrent models.</a:t>
                      </a:r>
                      <a:r>
                        <a:rPr lang="en-US" sz="1800" dirty="0">
                          <a:latin typeface="Times New Roman" panose="02020603050405020304" pitchFamily="18" charset="0"/>
                          <a:cs typeface="Times New Roman" panose="02020603050405020304" pitchFamily="18" charset="0"/>
                        </a:rPr>
                        <a:t> </a:t>
                      </a:r>
                    </a:p>
                    <a:p>
                      <a:pPr algn="l"/>
                      <a:r>
                        <a:rPr lang="en-US" sz="1800" u="sng" dirty="0">
                          <a:solidFill>
                            <a:srgbClr val="0000FF"/>
                          </a:solidFill>
                          <a:latin typeface="Times New Roman" panose="02020603050405020304" pitchFamily="18" charset="0"/>
                          <a:cs typeface="Times New Roman" panose="02020603050405020304" pitchFamily="18" charset="0"/>
                        </a:rPr>
                        <a:t>(June 2023)</a:t>
                      </a:r>
                      <a:endParaRPr lang="en-IN" sz="1800" u="sng"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l"/>
                      <a:r>
                        <a:rPr lang="en-US" sz="1800" u="none" dirty="0">
                          <a:solidFill>
                            <a:schemeClr val="tx1"/>
                          </a:solidFill>
                          <a:latin typeface="Times New Roman" panose="02020603050405020304" pitchFamily="18" charset="0"/>
                          <a:cs typeface="Times New Roman" panose="02020603050405020304" pitchFamily="18" charset="0"/>
                        </a:rPr>
                        <a:t>Results in engineering</a:t>
                      </a:r>
                    </a:p>
                    <a:p>
                      <a:pPr algn="l"/>
                      <a:r>
                        <a:rPr lang="en-US" sz="1800" u="none" dirty="0">
                          <a:solidFill>
                            <a:schemeClr val="tx1"/>
                          </a:solidFill>
                          <a:latin typeface="Times New Roman" panose="02020603050405020304" pitchFamily="18" charset="0"/>
                          <a:cs typeface="Times New Roman" panose="02020603050405020304" pitchFamily="18" charset="0"/>
                        </a:rPr>
                        <a:t>Volume 18,</a:t>
                      </a:r>
                    </a:p>
                    <a:p>
                      <a:pPr algn="l"/>
                      <a:r>
                        <a:rPr lang="en-US" sz="1800" u="none" dirty="0">
                          <a:solidFill>
                            <a:schemeClr val="tx1"/>
                          </a:solidFill>
                          <a:latin typeface="Times New Roman" panose="02020603050405020304" pitchFamily="18" charset="0"/>
                          <a:cs typeface="Times New Roman" panose="02020603050405020304" pitchFamily="18" charset="0"/>
                        </a:rPr>
                        <a:t>Article </a:t>
                      </a:r>
                      <a:r>
                        <a:rPr lang="en-IN" sz="1800" b="0" i="0" dirty="0">
                          <a:solidFill>
                            <a:schemeClr val="dk1"/>
                          </a:solidFill>
                          <a:effectLst/>
                          <a:latin typeface="Times New Roman" panose="02020603050405020304" pitchFamily="18" charset="0"/>
                          <a:ea typeface="+mn-ea"/>
                          <a:cs typeface="Times New Roman" panose="02020603050405020304" pitchFamily="18" charset="0"/>
                        </a:rPr>
                        <a:t>101026</a:t>
                      </a:r>
                      <a:endParaRPr lang="en-US" sz="18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fr-FR" sz="1800" dirty="0">
                          <a:latin typeface="Times New Roman" panose="02020603050405020304" pitchFamily="18" charset="0"/>
                          <a:cs typeface="Times New Roman" panose="02020603050405020304" pitchFamily="18" charset="0"/>
                        </a:rPr>
                        <a:t>CNN, </a:t>
                      </a:r>
                    </a:p>
                    <a:p>
                      <a:pPr algn="l"/>
                      <a:r>
                        <a:rPr lang="fr-FR" sz="1800" dirty="0">
                          <a:latin typeface="Times New Roman" panose="02020603050405020304" pitchFamily="18" charset="0"/>
                          <a:cs typeface="Times New Roman" panose="02020603050405020304" pitchFamily="18" charset="0"/>
                        </a:rPr>
                        <a:t>Simple Recurrent Unit(SRU), ResNet18/34/50</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dirty="0">
                          <a:latin typeface="Times New Roman" panose="02020603050405020304" pitchFamily="18" charset="0"/>
                          <a:cs typeface="Times New Roman" panose="02020603050405020304" pitchFamily="18" charset="0"/>
                        </a:rPr>
                        <a:t>UCF-Crime (1900 videos) </a:t>
                      </a:r>
                    </a:p>
                  </a:txBody>
                  <a:tcPr/>
                </a:tc>
                <a:tc>
                  <a:txBody>
                    <a:bodyPr/>
                    <a:lstStyle/>
                    <a:p>
                      <a:pPr algn="ctr"/>
                      <a:r>
                        <a:rPr lang="en-IN" sz="1800" dirty="0">
                          <a:latin typeface="Times New Roman" panose="02020603050405020304" pitchFamily="18" charset="0"/>
                          <a:cs typeface="Times New Roman" panose="02020603050405020304" pitchFamily="18" charset="0"/>
                        </a:rPr>
                        <a:t>violence</a:t>
                      </a:r>
                    </a:p>
                  </a:txBody>
                  <a:tcPr/>
                </a:tc>
                <a:tc>
                  <a:txBody>
                    <a:bodyPr/>
                    <a:lstStyle/>
                    <a:p>
                      <a:pPr algn="l"/>
                      <a:r>
                        <a:rPr lang="en-IN" sz="1800" dirty="0">
                          <a:latin typeface="Times New Roman" panose="02020603050405020304" pitchFamily="18" charset="0"/>
                          <a:cs typeface="Times New Roman" panose="02020603050405020304" pitchFamily="18" charset="0"/>
                        </a:rPr>
                        <a:t>CNN and SRU can be used with the attention layer to detect anomalies more accurately.</a:t>
                      </a:r>
                    </a:p>
                  </a:txBody>
                  <a:tcPr/>
                </a:tc>
                <a:extLst>
                  <a:ext uri="{0D108BD9-81ED-4DB2-BD59-A6C34878D82A}">
                    <a16:rowId xmlns:a16="http://schemas.microsoft.com/office/drawing/2014/main" val="2088851964"/>
                  </a:ext>
                </a:extLst>
              </a:tr>
              <a:tr h="2505981">
                <a:tc>
                  <a:txBody>
                    <a:bodyPr/>
                    <a:lstStyle/>
                    <a:p>
                      <a:pPr algn="ctr"/>
                      <a:r>
                        <a:rPr lang="en-US" sz="1800" dirty="0">
                          <a:latin typeface="Times New Roman" panose="02020603050405020304" pitchFamily="18" charset="0"/>
                          <a:cs typeface="Times New Roman" panose="02020603050405020304" pitchFamily="18" charset="0"/>
                        </a:rPr>
                        <a:t>2</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hlinkClick r:id=""/>
                        </a:rPr>
                        <a:t> Conditioned</a:t>
                      </a:r>
                    </a:p>
                    <a:p>
                      <a:pPr algn="l"/>
                      <a:r>
                        <a:rPr lang="en-US" sz="1800" dirty="0">
                          <a:latin typeface="Times New Roman" panose="02020603050405020304" pitchFamily="18" charset="0"/>
                          <a:cs typeface="Times New Roman" panose="02020603050405020304" pitchFamily="18" charset="0"/>
                          <a:hlinkClick r:id=""/>
                        </a:rPr>
                        <a:t> Cooperative</a:t>
                      </a:r>
                    </a:p>
                    <a:p>
                      <a:pPr algn="l"/>
                      <a:r>
                        <a:rPr lang="en-US" sz="1800" dirty="0">
                          <a:latin typeface="Times New Roman" panose="02020603050405020304" pitchFamily="18" charset="0"/>
                          <a:cs typeface="Times New Roman" panose="02020603050405020304" pitchFamily="18" charset="0"/>
                          <a:hlinkClick r:id=""/>
                        </a:rPr>
                        <a:t> training for</a:t>
                      </a:r>
                    </a:p>
                    <a:p>
                      <a:pPr algn="l"/>
                      <a:r>
                        <a:rPr lang="en-US" sz="1800" dirty="0">
                          <a:latin typeface="Times New Roman" panose="02020603050405020304" pitchFamily="18" charset="0"/>
                          <a:cs typeface="Times New Roman" panose="02020603050405020304" pitchFamily="18" charset="0"/>
                          <a:hlinkClick r:id=""/>
                        </a:rPr>
                        <a:t> semi-supervised</a:t>
                      </a:r>
                    </a:p>
                    <a:p>
                      <a:pPr algn="l"/>
                      <a:r>
                        <a:rPr lang="en-US" sz="1800" dirty="0">
                          <a:latin typeface="Times New Roman" panose="02020603050405020304" pitchFamily="18" charset="0"/>
                          <a:cs typeface="Times New Roman" panose="02020603050405020304" pitchFamily="18" charset="0"/>
                          <a:hlinkClick r:id=""/>
                        </a:rPr>
                        <a:t> weapon detection. (October 2023)</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b="0" i="0" u="none" strike="noStrike" dirty="0">
                          <a:solidFill>
                            <a:schemeClr val="tx1"/>
                          </a:solidFill>
                          <a:effectLst/>
                          <a:latin typeface="Times New Roman" panose="02020603050405020304" pitchFamily="18" charset="0"/>
                          <a:ea typeface="+mn-ea"/>
                          <a:cs typeface="Times New Roman" panose="02020603050405020304" pitchFamily="18" charset="0"/>
                        </a:rPr>
                        <a:t>Neural Networks</a:t>
                      </a:r>
                      <a:endParaRPr lang="en-IN" sz="1800" b="0" i="0" u="none" dirty="0">
                        <a:solidFill>
                          <a:schemeClr val="tx1"/>
                        </a:solidFill>
                        <a:effectLst/>
                        <a:latin typeface="Times New Roman" panose="02020603050405020304" pitchFamily="18" charset="0"/>
                        <a:ea typeface="+mn-ea"/>
                        <a:cs typeface="Times New Roman" panose="02020603050405020304" pitchFamily="18" charset="0"/>
                      </a:endParaRPr>
                    </a:p>
                    <a:p>
                      <a:pPr algn="l"/>
                      <a:r>
                        <a:rPr lang="en-IN" sz="1800" b="0" i="0" u="none" strike="noStrike" dirty="0">
                          <a:solidFill>
                            <a:schemeClr val="tx1"/>
                          </a:solidFill>
                          <a:effectLst/>
                          <a:latin typeface="Times New Roman" panose="02020603050405020304" pitchFamily="18" charset="0"/>
                          <a:ea typeface="+mn-ea"/>
                          <a:cs typeface="Times New Roman" panose="02020603050405020304" pitchFamily="18" charset="0"/>
                        </a:rPr>
                        <a:t>Volume 167</a:t>
                      </a:r>
                      <a:r>
                        <a:rPr lang="en-IN" sz="1800" b="0" i="0" u="none" dirty="0">
                          <a:solidFill>
                            <a:schemeClr val="tx1"/>
                          </a:solidFill>
                          <a:effectLst/>
                          <a:latin typeface="Times New Roman" panose="02020603050405020304" pitchFamily="18" charset="0"/>
                          <a:ea typeface="+mn-ea"/>
                          <a:cs typeface="Times New Roman" panose="02020603050405020304" pitchFamily="18" charset="0"/>
                        </a:rPr>
                        <a:t>, Pages 489-501</a:t>
                      </a:r>
                    </a:p>
                    <a:p>
                      <a:pPr algn="ct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dirty="0">
                          <a:latin typeface="Times New Roman" panose="02020603050405020304" pitchFamily="18" charset="0"/>
                          <a:cs typeface="Times New Roman" panose="02020603050405020304" pitchFamily="18" charset="0"/>
                        </a:rPr>
                        <a:t>Pseudo-labelled based on the teacher model, novel  threshold search technique, ResNet50</a:t>
                      </a:r>
                    </a:p>
                  </a:txBody>
                  <a:tcPr/>
                </a:tc>
                <a:tc>
                  <a:txBody>
                    <a:bodyPr/>
                    <a:lstStyle/>
                    <a:p>
                      <a:pPr algn="l"/>
                      <a:r>
                        <a:rPr lang="en-IN" sz="1800" dirty="0">
                          <a:latin typeface="Times New Roman" panose="02020603050405020304" pitchFamily="18" charset="0"/>
                          <a:cs typeface="Times New Roman" panose="02020603050405020304" pitchFamily="18" charset="0"/>
                        </a:rPr>
                        <a:t>YouTube GDD       (343 videos) </a:t>
                      </a:r>
                    </a:p>
                  </a:txBody>
                  <a:tcPr/>
                </a:tc>
                <a:tc>
                  <a:txBody>
                    <a:bodyPr/>
                    <a:lstStyle/>
                    <a:p>
                      <a:pPr algn="ctr"/>
                      <a:r>
                        <a:rPr lang="en-IN" sz="1800" dirty="0">
                          <a:latin typeface="Times New Roman" panose="02020603050405020304" pitchFamily="18" charset="0"/>
                          <a:cs typeface="Times New Roman" panose="02020603050405020304" pitchFamily="18" charset="0"/>
                        </a:rPr>
                        <a:t>weapon detection, homicides</a:t>
                      </a:r>
                    </a:p>
                  </a:txBody>
                  <a:tcPr/>
                </a:tc>
                <a:tc>
                  <a:txBody>
                    <a:bodyPr/>
                    <a:lstStyle/>
                    <a:p>
                      <a:pPr algn="l"/>
                      <a:r>
                        <a:rPr lang="en-IN" sz="1800" dirty="0">
                          <a:latin typeface="Times New Roman" panose="02020603050405020304" pitchFamily="18" charset="0"/>
                          <a:cs typeface="Times New Roman" panose="02020603050405020304" pitchFamily="18" charset="0"/>
                        </a:rPr>
                        <a:t>Lack of improvement after several cycles due to imprecise annotations of unknown images.</a:t>
                      </a:r>
                    </a:p>
                  </a:txBody>
                  <a:tcPr/>
                </a:tc>
                <a:extLst>
                  <a:ext uri="{0D108BD9-81ED-4DB2-BD59-A6C34878D82A}">
                    <a16:rowId xmlns:a16="http://schemas.microsoft.com/office/drawing/2014/main" val="2881335210"/>
                  </a:ext>
                </a:extLst>
              </a:tr>
            </a:tbl>
          </a:graphicData>
        </a:graphic>
      </p:graphicFrame>
    </p:spTree>
    <p:extLst>
      <p:ext uri="{BB962C8B-B14F-4D97-AF65-F5344CB8AC3E}">
        <p14:creationId xmlns:p14="http://schemas.microsoft.com/office/powerpoint/2010/main" val="2540697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B159E-F5BB-54B0-D9AC-BEC8E4BFE638}"/>
              </a:ext>
            </a:extLst>
          </p:cNvPr>
          <p:cNvSpPr>
            <a:spLocks noGrp="1"/>
          </p:cNvSpPr>
          <p:nvPr>
            <p:ph type="title"/>
          </p:nvPr>
        </p:nvSpPr>
        <p:spPr>
          <a:xfrm>
            <a:off x="4347241" y="2505670"/>
            <a:ext cx="4568032" cy="2343655"/>
          </a:xfrm>
        </p:spPr>
        <p:txBody>
          <a:bodyPr/>
          <a:lstStyle/>
          <a:p>
            <a:pPr>
              <a:lnSpc>
                <a:spcPct val="150000"/>
              </a:lnSpc>
            </a:pPr>
            <a:r>
              <a:rPr lang="en-IN" sz="5400" b="1" dirty="0">
                <a:effectLst/>
                <a:latin typeface="Times New Roman" panose="02020603050405020304" pitchFamily="18" charset="0"/>
                <a:ea typeface="Aptos" panose="020B0004020202020204" pitchFamily="34" charset="0"/>
                <a:cs typeface="Times New Roman" panose="02020603050405020304" pitchFamily="18" charset="0"/>
              </a:rPr>
              <a:t>Results and Discussion</a:t>
            </a:r>
            <a:endParaRPr lang="en-IN"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05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5676-B0C8-F395-A384-95C6E90459CE}"/>
              </a:ext>
            </a:extLst>
          </p:cNvPr>
          <p:cNvSpPr>
            <a:spLocks noGrp="1"/>
          </p:cNvSpPr>
          <p:nvPr>
            <p:ph type="title"/>
          </p:nvPr>
        </p:nvSpPr>
        <p:spPr>
          <a:xfrm>
            <a:off x="1561171" y="2658687"/>
            <a:ext cx="9255512" cy="2252989"/>
          </a:xfrm>
        </p:spPr>
        <p:txBody>
          <a:bodyPr/>
          <a:lstStyle/>
          <a:p>
            <a:pPr algn="just">
              <a:lnSpc>
                <a:spcPct val="150000"/>
              </a:lnSpc>
            </a:pPr>
            <a:r>
              <a:rPr lang="en-US" sz="2000" dirty="0"/>
              <a:t>Training accuracy rose quickly, reaching over 99% by epoch 5, while validation accuracy improved to 75.5% but plateaued, triggering early stopping. Loss curves showed rapid convergence with stable training loss but fluctuating validation loss, indicating some challenges in generalizing to unseen data. Overall, the model effectively learned spatial-temporal patterns during training.</a:t>
            </a:r>
            <a:endParaRPr lang="en-IN" sz="2000" dirty="0"/>
          </a:p>
        </p:txBody>
      </p:sp>
      <p:sp>
        <p:nvSpPr>
          <p:cNvPr id="3" name="Text Placeholder 2">
            <a:extLst>
              <a:ext uri="{FF2B5EF4-FFF2-40B4-BE49-F238E27FC236}">
                <a16:creationId xmlns:a16="http://schemas.microsoft.com/office/drawing/2014/main" id="{78A89EB6-5CDE-859E-7B73-BDFE909B7046}"/>
              </a:ext>
            </a:extLst>
          </p:cNvPr>
          <p:cNvSpPr>
            <a:spLocks noGrp="1"/>
          </p:cNvSpPr>
          <p:nvPr>
            <p:ph type="body" idx="1"/>
          </p:nvPr>
        </p:nvSpPr>
        <p:spPr>
          <a:xfrm>
            <a:off x="616037" y="1574461"/>
            <a:ext cx="10959927" cy="492443"/>
          </a:xfrm>
        </p:spPr>
        <p:txBody>
          <a:bodyPr/>
          <a:lstStyle/>
          <a:p>
            <a:pPr algn="ctr"/>
            <a:r>
              <a:rPr lang="en-IN" sz="3200" b="1" dirty="0">
                <a:latin typeface="Times New Roman" panose="02020603050405020304" pitchFamily="18" charset="0"/>
                <a:cs typeface="Times New Roman" panose="02020603050405020304" pitchFamily="18" charset="0"/>
              </a:rPr>
              <a:t>Training and Validation Curves</a:t>
            </a:r>
          </a:p>
        </p:txBody>
      </p:sp>
    </p:spTree>
    <p:extLst>
      <p:ext uri="{BB962C8B-B14F-4D97-AF65-F5344CB8AC3E}">
        <p14:creationId xmlns:p14="http://schemas.microsoft.com/office/powerpoint/2010/main" val="2162432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DFDCAD-3631-6900-2DFF-5EA685651CBA}"/>
              </a:ext>
            </a:extLst>
          </p:cNvPr>
          <p:cNvSpPr>
            <a:spLocks noGrp="1"/>
          </p:cNvSpPr>
          <p:nvPr>
            <p:ph type="body" idx="1"/>
          </p:nvPr>
        </p:nvSpPr>
        <p:spPr>
          <a:xfrm>
            <a:off x="616037" y="1574461"/>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Loss Curves</a:t>
            </a:r>
            <a:endParaRPr lang="en-IN" sz="3200" b="1" dirty="0">
              <a:latin typeface="Times New Roman" panose="02020603050405020304" pitchFamily="18" charset="0"/>
              <a:cs typeface="Times New Roman" panose="02020603050405020304" pitchFamily="18" charset="0"/>
            </a:endParaRPr>
          </a:p>
        </p:txBody>
      </p:sp>
      <p:pic>
        <p:nvPicPr>
          <p:cNvPr id="4" name="Picture 3" descr="A graph with a line&#10;&#10;Description automatically generated">
            <a:extLst>
              <a:ext uri="{FF2B5EF4-FFF2-40B4-BE49-F238E27FC236}">
                <a16:creationId xmlns:a16="http://schemas.microsoft.com/office/drawing/2014/main" id="{FB100391-FBC6-826D-6273-2ABE96F051C6}"/>
              </a:ext>
            </a:extLst>
          </p:cNvPr>
          <p:cNvPicPr>
            <a:picLocks noChangeAspect="1"/>
          </p:cNvPicPr>
          <p:nvPr/>
        </p:nvPicPr>
        <p:blipFill>
          <a:blip r:embed="rId2"/>
          <a:stretch>
            <a:fillRect/>
          </a:stretch>
        </p:blipFill>
        <p:spPr>
          <a:xfrm>
            <a:off x="2354766" y="2581089"/>
            <a:ext cx="7482468" cy="3312750"/>
          </a:xfrm>
          <a:prstGeom prst="rect">
            <a:avLst/>
          </a:prstGeom>
        </p:spPr>
      </p:pic>
    </p:spTree>
    <p:extLst>
      <p:ext uri="{BB962C8B-B14F-4D97-AF65-F5344CB8AC3E}">
        <p14:creationId xmlns:p14="http://schemas.microsoft.com/office/powerpoint/2010/main" val="1789486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B575C-EE0B-744E-5A3C-B054A0F6DFC8}"/>
              </a:ext>
            </a:extLst>
          </p:cNvPr>
          <p:cNvSpPr>
            <a:spLocks noGrp="1"/>
          </p:cNvSpPr>
          <p:nvPr>
            <p:ph type="title"/>
          </p:nvPr>
        </p:nvSpPr>
        <p:spPr>
          <a:xfrm flipH="1">
            <a:off x="1418782" y="2753302"/>
            <a:ext cx="9354435" cy="2252989"/>
          </a:xfrm>
        </p:spPr>
        <p:txBody>
          <a:bodyPr/>
          <a:lstStyle/>
          <a:p>
            <a:pPr algn="just">
              <a:lnSpc>
                <a:spcPct val="150000"/>
              </a:lnSpc>
            </a:pPr>
            <a:r>
              <a:rPr lang="en-US" sz="2000" dirty="0"/>
              <a:t>On the test set, the model achieved 62.20% accuracy in classifying four anomaly categories. Arson and Stealing were identified with high recall, while Explosion and Fighting showed misclassifications due to similar visual features. The confusion matrix highlighted these overlaps, revealing strengths and limitations in the model’s classification ability.</a:t>
            </a:r>
            <a:endParaRPr lang="en-IN" sz="2000" dirty="0"/>
          </a:p>
        </p:txBody>
      </p:sp>
      <p:sp>
        <p:nvSpPr>
          <p:cNvPr id="3" name="Text Placeholder 2">
            <a:extLst>
              <a:ext uri="{FF2B5EF4-FFF2-40B4-BE49-F238E27FC236}">
                <a16:creationId xmlns:a16="http://schemas.microsoft.com/office/drawing/2014/main" id="{A6CEBDAA-BC4A-82E0-02BB-AE3363191835}"/>
              </a:ext>
            </a:extLst>
          </p:cNvPr>
          <p:cNvSpPr>
            <a:spLocks noGrp="1"/>
          </p:cNvSpPr>
          <p:nvPr>
            <p:ph type="body" idx="1"/>
          </p:nvPr>
        </p:nvSpPr>
        <p:spPr>
          <a:xfrm>
            <a:off x="616037" y="1574461"/>
            <a:ext cx="10959927" cy="492443"/>
          </a:xfrm>
        </p:spPr>
        <p:txBody>
          <a:bodyPr/>
          <a:lstStyle/>
          <a:p>
            <a:pPr algn="ctr"/>
            <a:r>
              <a:rPr lang="en-IN" sz="3200" b="1" dirty="0">
                <a:latin typeface="Times New Roman" panose="02020603050405020304" pitchFamily="18" charset="0"/>
                <a:cs typeface="Times New Roman" panose="02020603050405020304" pitchFamily="18" charset="0"/>
              </a:rPr>
              <a:t>Test Set Evaluation</a:t>
            </a:r>
          </a:p>
        </p:txBody>
      </p:sp>
    </p:spTree>
    <p:extLst>
      <p:ext uri="{BB962C8B-B14F-4D97-AF65-F5344CB8AC3E}">
        <p14:creationId xmlns:p14="http://schemas.microsoft.com/office/powerpoint/2010/main" val="2685996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1238E24-15B7-C41E-ACD7-5BA5DFB96B82}"/>
                  </a:ext>
                </a:extLst>
              </p:cNvPr>
              <p:cNvSpPr txBox="1"/>
              <p:nvPr/>
            </p:nvSpPr>
            <p:spPr>
              <a:xfrm>
                <a:off x="3048000" y="1413372"/>
                <a:ext cx="6096000" cy="5104924"/>
              </a:xfrm>
              <a:prstGeom prst="rect">
                <a:avLst/>
              </a:prstGeom>
              <a:noFill/>
            </p:spPr>
            <p:txBody>
              <a:bodyPr wrap="square">
                <a:spAutoFit/>
              </a:bodyPr>
              <a:lstStyle/>
              <a:p>
                <a:pPr algn="just">
                  <a:lnSpc>
                    <a:spcPct val="150000"/>
                  </a:lnSpc>
                  <a:spcAft>
                    <a:spcPts val="800"/>
                  </a:spcAft>
                  <a:buNone/>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Accuracy = </a:t>
                </a:r>
                <a14:m>
                  <m:oMath xmlns:m="http://schemas.openxmlformats.org/officeDocument/2006/math">
                    <m:f>
                      <m:f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Total</m:t>
                        </m:r>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Number</m:t>
                        </m:r>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of</m:t>
                        </m:r>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Predictions</m:t>
                        </m:r>
                      </m:num>
                      <m:den>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Number</m:t>
                        </m:r>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of</m:t>
                        </m:r>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Correct</m:t>
                        </m:r>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Predictions</m:t>
                        </m:r>
                        <m:r>
                          <a:rPr lang="en-IN" sz="2000" kern="100">
                            <a:effectLst/>
                            <a:latin typeface="Cambria Math" panose="02040503050406030204" pitchFamily="18" charset="0"/>
                            <a:ea typeface="Calibri" panose="020F0502020204030204" pitchFamily="34" charset="0"/>
                            <a:cs typeface="Times New Roman" panose="02020603050405020304" pitchFamily="18" charset="0"/>
                          </a:rPr>
                          <m:t> ​ </m:t>
                        </m:r>
                      </m:den>
                    </m:f>
                  </m:oMath>
                </a14:m>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nary>
                          <m:naryPr>
                            <m:chr m:val="∑"/>
                            <m:limLoc m:val="subSup"/>
                            <m:grow m:val="on"/>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naryPr>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=1</m:t>
                            </m:r>
                          </m:sub>
                          <m:sup>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𝑁</m:t>
                            </m:r>
                          </m:sup>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1</m:t>
                            </m:r>
                          </m:e>
                        </m:nary>
                        <m:d>
                          <m:d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e>
                            </m:acc>
                          </m:e>
                        </m:d>
                      </m:num>
                      <m:den>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𝑁</m:t>
                        </m:r>
                      </m:den>
                    </m:f>
                  </m:oMath>
                </a14:m>
                <a:r>
                  <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r">
                  <a:lnSpc>
                    <a:spcPct val="150000"/>
                  </a:lnSpc>
                  <a:spcAft>
                    <a:spcPts val="800"/>
                  </a:spcAft>
                  <a:buNone/>
                </a:pP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buNone/>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Where:</a:t>
                </a:r>
              </a:p>
              <a:p>
                <a:pPr marL="514350" lvl="0" indent="-514350" algn="just">
                  <a:lnSpc>
                    <a:spcPct val="150000"/>
                  </a:lnSpc>
                  <a:buSzPts val="1200"/>
                  <a:buFont typeface="+mj-lt"/>
                  <a:buAutoNum type="arabicPeriod"/>
                  <a:tabLst>
                    <a:tab pos="457200" algn="l"/>
                  </a:tabLst>
                </a:pPr>
                <a14:m>
                  <m:oMath xmlns:m="http://schemas.openxmlformats.org/officeDocument/2006/math">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is the ground truth label for sample </a:t>
                </a:r>
                <a:r>
                  <a:rPr lang="en-IN" sz="2000" i="1" kern="100" dirty="0" err="1">
                    <a:effectLst/>
                    <a:latin typeface="Times New Roman" panose="02020603050405020304" pitchFamily="18" charset="0"/>
                    <a:ea typeface="Calibri" panose="020F0502020204030204" pitchFamily="34" charset="0"/>
                    <a:cs typeface="Times New Roman" panose="02020603050405020304" pitchFamily="18" charset="0"/>
                  </a:rPr>
                  <a:t>i</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Aft>
                    <a:spcPts val="800"/>
                  </a:spcAft>
                  <a:buSzPts val="1200"/>
                  <a:buFont typeface="+mj-lt"/>
                  <a:buAutoNum type="arabicPeriod"/>
                  <a:tabLst>
                    <a:tab pos="457200" algn="l"/>
                  </a:tabLst>
                </a:pPr>
                <a14:m>
                  <m:oMath xmlns:m="http://schemas.openxmlformats.org/officeDocument/2006/math">
                    <m:acc>
                      <m:accPr>
                        <m:chr m:val="̂"/>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IN" sz="20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𝑦</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e>
                    </m:acc>
                  </m:oMath>
                </a14:m>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is the predicted label for sample </a:t>
                </a:r>
                <a:r>
                  <a:rPr lang="en-IN" sz="2000" i="1" kern="100" dirty="0">
                    <a:effectLst/>
                    <a:latin typeface="Times New Roman" panose="02020603050405020304" pitchFamily="18" charset="0"/>
                    <a:ea typeface="Calibri" panose="020F0502020204030204" pitchFamily="34" charset="0"/>
                    <a:cs typeface="Times New Roman" panose="02020603050405020304" pitchFamily="18" charset="0"/>
                  </a:rPr>
                  <a:t>I</a:t>
                </a:r>
                <a:endParaRPr lang="en-IN" sz="1200" i="1" kern="100" dirty="0">
                  <a:latin typeface="Calibri" panose="020F0502020204030204" pitchFamily="34" charset="0"/>
                  <a:ea typeface="Calibri" panose="020F0502020204030204" pitchFamily="34" charset="0"/>
                  <a:cs typeface="Tunga" panose="020B0502040204020203" pitchFamily="34" charset="0"/>
                </a:endParaRPr>
              </a:p>
              <a:p>
                <a:pPr marL="457200" indent="-457200" algn="just">
                  <a:lnSpc>
                    <a:spcPct val="150000"/>
                  </a:lnSpc>
                  <a:spcAft>
                    <a:spcPts val="800"/>
                  </a:spcAft>
                  <a:buSzPts val="1200"/>
                  <a:buFont typeface="+mj-lt"/>
                  <a:buAutoNum type="arabicPeriod"/>
                  <a:tabLst>
                    <a:tab pos="457200" algn="l"/>
                  </a:tabLst>
                </a:pPr>
                <a:r>
                  <a:rPr lang="en-IN" sz="2000" dirty="0"/>
                  <a:t>1(⋅) is the indicator function (1 if the condition is true, 0 otherwise)</a:t>
                </a:r>
              </a:p>
              <a:p>
                <a:pPr marL="457200" indent="-457200" algn="just">
                  <a:lnSpc>
                    <a:spcPct val="150000"/>
                  </a:lnSpc>
                  <a:spcAft>
                    <a:spcPts val="800"/>
                  </a:spcAft>
                  <a:buSzPts val="1200"/>
                  <a:buFont typeface="+mj-lt"/>
                  <a:buAutoNum type="arabicPeriod"/>
                  <a:tabLst>
                    <a:tab pos="457200" algn="l"/>
                  </a:tabLst>
                </a:pPr>
                <a:r>
                  <a:rPr lang="en-IN" sz="2000" dirty="0"/>
                  <a:t>N is the total number of samples</a:t>
                </a:r>
              </a:p>
              <a:p>
                <a:pPr marL="457200" lvl="0" indent="-457200" algn="just">
                  <a:lnSpc>
                    <a:spcPct val="150000"/>
                  </a:lnSpc>
                  <a:spcAft>
                    <a:spcPts val="800"/>
                  </a:spcAft>
                  <a:buSzPts val="1200"/>
                  <a:buFont typeface="+mj-lt"/>
                  <a:buAutoNum type="arabicPeriod"/>
                  <a:tabLst>
                    <a:tab pos="457200" algn="l"/>
                  </a:tabLst>
                </a:pPr>
                <a:endParaRPr lang="en-IN" sz="2000" i="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C1238E24-15B7-C41E-ACD7-5BA5DFB96B82}"/>
                  </a:ext>
                </a:extLst>
              </p:cNvPr>
              <p:cNvSpPr txBox="1">
                <a:spLocks noRot="1" noChangeAspect="1" noMove="1" noResize="1" noEditPoints="1" noAdjustHandles="1" noChangeArrowheads="1" noChangeShapeType="1" noTextEdit="1"/>
              </p:cNvSpPr>
              <p:nvPr/>
            </p:nvSpPr>
            <p:spPr>
              <a:xfrm>
                <a:off x="3048000" y="1413372"/>
                <a:ext cx="6096000" cy="5104924"/>
              </a:xfrm>
              <a:prstGeom prst="rect">
                <a:avLst/>
              </a:prstGeom>
              <a:blipFill>
                <a:blip r:embed="rId2"/>
                <a:stretch>
                  <a:fillRect l="-1000" r="-1000"/>
                </a:stretch>
              </a:blipFill>
            </p:spPr>
            <p:txBody>
              <a:bodyPr/>
              <a:lstStyle/>
              <a:p>
                <a:r>
                  <a:rPr lang="en-IN">
                    <a:noFill/>
                  </a:rPr>
                  <a:t> </a:t>
                </a:r>
              </a:p>
            </p:txBody>
          </p:sp>
        </mc:Fallback>
      </mc:AlternateContent>
    </p:spTree>
    <p:extLst>
      <p:ext uri="{BB962C8B-B14F-4D97-AF65-F5344CB8AC3E}">
        <p14:creationId xmlns:p14="http://schemas.microsoft.com/office/powerpoint/2010/main" val="3228994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639E08-6F69-722E-067A-F757CBBAC71D}"/>
              </a:ext>
            </a:extLst>
          </p:cNvPr>
          <p:cNvSpPr>
            <a:spLocks noGrp="1"/>
          </p:cNvSpPr>
          <p:nvPr>
            <p:ph type="body" idx="1"/>
          </p:nvPr>
        </p:nvSpPr>
        <p:spPr>
          <a:xfrm>
            <a:off x="616037" y="1574461"/>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Confusion Matrix</a:t>
            </a:r>
            <a:endParaRPr lang="en-IN" sz="3200" b="1" dirty="0">
              <a:latin typeface="Times New Roman" panose="02020603050405020304" pitchFamily="18" charset="0"/>
              <a:cs typeface="Times New Roman" panose="02020603050405020304" pitchFamily="18" charset="0"/>
            </a:endParaRPr>
          </a:p>
        </p:txBody>
      </p:sp>
      <p:pic>
        <p:nvPicPr>
          <p:cNvPr id="4" name="Picture 3" descr="A blue squares with white text&#10;&#10;Description automatically generated">
            <a:extLst>
              <a:ext uri="{FF2B5EF4-FFF2-40B4-BE49-F238E27FC236}">
                <a16:creationId xmlns:a16="http://schemas.microsoft.com/office/drawing/2014/main" id="{274AADAE-7285-305E-CC15-291522D0653E}"/>
              </a:ext>
            </a:extLst>
          </p:cNvPr>
          <p:cNvPicPr>
            <a:picLocks noChangeAspect="1"/>
          </p:cNvPicPr>
          <p:nvPr/>
        </p:nvPicPr>
        <p:blipFill>
          <a:blip r:embed="rId2"/>
          <a:stretch>
            <a:fillRect/>
          </a:stretch>
        </p:blipFill>
        <p:spPr>
          <a:xfrm>
            <a:off x="2152185" y="2310447"/>
            <a:ext cx="7805854" cy="3886136"/>
          </a:xfrm>
          <a:prstGeom prst="rect">
            <a:avLst/>
          </a:prstGeom>
        </p:spPr>
      </p:pic>
    </p:spTree>
    <p:extLst>
      <p:ext uri="{BB962C8B-B14F-4D97-AF65-F5344CB8AC3E}">
        <p14:creationId xmlns:p14="http://schemas.microsoft.com/office/powerpoint/2010/main" val="2208619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0942-1453-C262-4010-58F169292290}"/>
              </a:ext>
            </a:extLst>
          </p:cNvPr>
          <p:cNvSpPr>
            <a:spLocks noGrp="1"/>
          </p:cNvSpPr>
          <p:nvPr>
            <p:ph type="title"/>
          </p:nvPr>
        </p:nvSpPr>
        <p:spPr>
          <a:xfrm>
            <a:off x="755385" y="2234950"/>
            <a:ext cx="10681228" cy="3959373"/>
          </a:xfrm>
        </p:spPr>
        <p:txBody>
          <a:bodyPr/>
          <a:lstStyle/>
          <a:p>
            <a:pPr algn="just">
              <a:lnSpc>
                <a:spcPct val="150000"/>
              </a:lnSpc>
            </a:pPr>
            <a:r>
              <a:rPr lang="en-US" sz="2000" dirty="0"/>
              <a:t>To evaluate the model's performance on each anomaly type—Arson, Explosion, Fighting, and Stealing—Precision, Recall, and F1 Score were computed. Precision reflects how many predicted positives were correct, while Recall shows how many actual instances were identified. The F1 Score balances both. The model showed high recall (0.9550) but low precision (0.5365) for Arson, meaning it detects most cases but with some false alarms. Explosion had high precision (0.8500) but low recall (0.3967), indicating accurate predictions but many missed cases. Fighting and Stealing showed more balanced scores. These metrics highlight strengths and weaknesses across classes, guiding further model improvement.</a:t>
            </a:r>
            <a:br>
              <a:rPr lang="en-US" sz="2000" dirty="0"/>
            </a:br>
            <a:endParaRPr lang="en-IN" sz="2000" dirty="0"/>
          </a:p>
        </p:txBody>
      </p:sp>
      <p:sp>
        <p:nvSpPr>
          <p:cNvPr id="3" name="Text Placeholder 2">
            <a:extLst>
              <a:ext uri="{FF2B5EF4-FFF2-40B4-BE49-F238E27FC236}">
                <a16:creationId xmlns:a16="http://schemas.microsoft.com/office/drawing/2014/main" id="{FAA0994B-1237-4FA5-B611-2B03AFD40D16}"/>
              </a:ext>
            </a:extLst>
          </p:cNvPr>
          <p:cNvSpPr>
            <a:spLocks noGrp="1"/>
          </p:cNvSpPr>
          <p:nvPr>
            <p:ph type="body" idx="1"/>
          </p:nvPr>
        </p:nvSpPr>
        <p:spPr>
          <a:xfrm>
            <a:off x="616036" y="1289326"/>
            <a:ext cx="10959927" cy="492443"/>
          </a:xfrm>
        </p:spPr>
        <p:txBody>
          <a:bodyPr/>
          <a:lstStyle/>
          <a:p>
            <a:pPr algn="ctr"/>
            <a:r>
              <a:rPr lang="en-IN" sz="3200" b="1" dirty="0">
                <a:latin typeface="Times New Roman" panose="02020603050405020304" pitchFamily="18" charset="0"/>
                <a:cs typeface="Times New Roman" panose="02020603050405020304" pitchFamily="18" charset="0"/>
              </a:rPr>
              <a:t>Per-class metrics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4057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A8648C6-8FF2-8639-650D-D25E73101F0D}"/>
                  </a:ext>
                </a:extLst>
              </p:cNvPr>
              <p:cNvSpPr txBox="1"/>
              <p:nvPr/>
            </p:nvSpPr>
            <p:spPr>
              <a:xfrm>
                <a:off x="2777613" y="973723"/>
                <a:ext cx="6636774" cy="5287025"/>
              </a:xfrm>
              <a:prstGeom prst="rect">
                <a:avLst/>
              </a:prstGeom>
              <a:noFill/>
            </p:spPr>
            <p:txBody>
              <a:bodyPr wrap="square">
                <a:spAutoFit/>
              </a:bodyPr>
              <a:lstStyle/>
              <a:p>
                <a:pPr algn="ctr">
                  <a:lnSpc>
                    <a:spcPct val="150000"/>
                  </a:lnSpc>
                  <a:spcAft>
                    <a:spcPts val="800"/>
                  </a:spcAft>
                  <a:buNone/>
                </a:pPr>
                <a14:m>
                  <m:oMath xmlns:m="http://schemas.openxmlformats.org/officeDocument/2006/math">
                    <m:sSub>
                      <m:sSubPr>
                        <m:ctrlPr>
                          <a:rPr lang="en-IN" sz="20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Precision</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sub>
                    </m:sSub>
                    <m:r>
                      <a:rPr lang="en-IN" sz="2000"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𝑇</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num>
                      <m:den>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𝑇</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 </m:t>
                        </m:r>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den>
                    </m:f>
                  </m:oMath>
                </a14:m>
                <a:r>
                  <a:rPr lang="en-IN" sz="2000" kern="100" dirty="0">
                    <a:effectLst/>
                    <a:latin typeface="Times New Roman" panose="02020603050405020304" pitchFamily="18" charset="0"/>
                    <a:ea typeface="Times New Roman" panose="02020603050405020304" pitchFamily="18" charset="0"/>
                    <a:cs typeface="Tunga" panose="020B0502040204020203" pitchFamily="34" charset="0"/>
                  </a:rPr>
                  <a:t>                                  </a:t>
                </a:r>
              </a:p>
              <a:p>
                <a:pPr algn="ctr">
                  <a:lnSpc>
                    <a:spcPct val="150000"/>
                  </a:lnSpc>
                  <a:spcAft>
                    <a:spcPts val="800"/>
                  </a:spcAft>
                  <a:buNone/>
                </a:pPr>
                <a14:m>
                  <m:oMath xmlns:m="http://schemas.openxmlformats.org/officeDocument/2006/math">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Recall</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sub>
                    </m:sSub>
                    <m:r>
                      <a:rPr lang="en-IN" sz="2000"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𝑇</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num>
                      <m:den>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𝑇</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 </m:t>
                        </m:r>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𝑁</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den>
                    </m:f>
                  </m:oMath>
                </a14:m>
                <a:r>
                  <a:rPr lang="en-IN" sz="2000" kern="100" dirty="0">
                    <a:effectLst/>
                    <a:latin typeface="Times New Roman" panose="02020603050405020304" pitchFamily="18" charset="0"/>
                    <a:ea typeface="Times New Roman" panose="02020603050405020304" pitchFamily="18" charset="0"/>
                    <a:cs typeface="Tunga" panose="020B0502040204020203" pitchFamily="34" charset="0"/>
                  </a:rPr>
                  <a:t> </a:t>
                </a:r>
              </a:p>
              <a:p>
                <a:pPr algn="r">
                  <a:lnSpc>
                    <a:spcPct val="150000"/>
                  </a:lnSpc>
                  <a:spcAft>
                    <a:spcPts val="800"/>
                  </a:spcAft>
                  <a:buNone/>
                </a:pPr>
                <a14:m>
                  <m:oMath xmlns:m="http://schemas.openxmlformats.org/officeDocument/2006/math">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F</m:t>
                        </m:r>
                        <m:r>
                          <a:rPr lang="en-IN" sz="2000" kern="100">
                            <a:effectLst/>
                            <a:latin typeface="Cambria Math" panose="02040503050406030204" pitchFamily="18" charset="0"/>
                            <a:ea typeface="Calibri" panose="020F0502020204030204" pitchFamily="34" charset="0"/>
                            <a:cs typeface="Times New Roman" panose="02020603050405020304" pitchFamily="18" charset="0"/>
                          </a:rPr>
                          <m:t>1 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score</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sub>
                    </m:sSub>
                    <m:r>
                      <a:rPr lang="en-IN" sz="2000"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2 ×</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Precision</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sub>
                        </m:s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Recall</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sub>
                        </m:sSub>
                      </m:num>
                      <m:den>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Precision</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r>
                              <a:rPr lang="en-IN" sz="2000" kern="100">
                                <a:effectLst/>
                                <a:latin typeface="Cambria Math" panose="02040503050406030204" pitchFamily="18" charset="0"/>
                                <a:ea typeface="Calibri" panose="020F0502020204030204" pitchFamily="34" charset="0"/>
                                <a:cs typeface="Times New Roman" panose="02020603050405020304" pitchFamily="18" charset="0"/>
                              </a:rPr>
                              <m:t> </m:t>
                            </m:r>
                          </m:sub>
                        </m:s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Recall</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sub>
                        </m:sSub>
                      </m:den>
                    </m:f>
                  </m:oMath>
                </a14:m>
                <a:r>
                  <a:rPr lang="en-IN" sz="2000" kern="100" dirty="0">
                    <a:effectLst/>
                    <a:latin typeface="Times New Roman" panose="02020603050405020304" pitchFamily="18" charset="0"/>
                    <a:ea typeface="Times New Roman" panose="02020603050405020304" pitchFamily="18" charset="0"/>
                    <a:cs typeface="Tunga" panose="020B0502040204020203" pitchFamily="34" charset="0"/>
                  </a:rPr>
                  <a:t>                 </a:t>
                </a:r>
                <a:endParaRPr lang="en-IN" sz="2000" kern="100" dirty="0">
                  <a:effectLst/>
                  <a:latin typeface="Calibri" panose="020F0502020204030204" pitchFamily="34" charset="0"/>
                  <a:ea typeface="Calibri" panose="020F0502020204030204" pitchFamily="34" charset="0"/>
                  <a:cs typeface="Tunga" panose="020B0502040204020203" pitchFamily="34" charset="0"/>
                </a:endParaRPr>
              </a:p>
              <a:p>
                <a:pPr marL="540385" indent="-450215" algn="just">
                  <a:lnSpc>
                    <a:spcPct val="150000"/>
                  </a:lnSpc>
                  <a:buNone/>
                </a:pPr>
                <a:r>
                  <a:rPr lang="en-IN" sz="2000" kern="100" dirty="0">
                    <a:effectLst/>
                    <a:latin typeface="Times New Roman" panose="02020603050405020304" pitchFamily="18" charset="0"/>
                    <a:ea typeface="Times New Roman" panose="02020603050405020304" pitchFamily="18" charset="0"/>
                    <a:cs typeface="Tunga" panose="020B0502040204020203" pitchFamily="34" charset="0"/>
                  </a:rPr>
                  <a:t>Where:</a:t>
                </a:r>
                <a:endParaRPr lang="en-IN" sz="2000" kern="100" dirty="0">
                  <a:effectLst/>
                  <a:latin typeface="Calibri" panose="020F0502020204030204" pitchFamily="34" charset="0"/>
                  <a:ea typeface="Calibri" panose="020F0502020204030204" pitchFamily="34" charset="0"/>
                  <a:cs typeface="Tunga" panose="020B0502040204020203" pitchFamily="34" charset="0"/>
                </a:endParaRPr>
              </a:p>
              <a:p>
                <a:pPr marL="540385" indent="-450215" algn="just">
                  <a:lnSpc>
                    <a:spcPct val="150000"/>
                  </a:lnSpc>
                  <a:buNone/>
                </a:pPr>
                <a:r>
                  <a:rPr lang="en-IN" sz="2000" kern="100" dirty="0">
                    <a:effectLst/>
                    <a:latin typeface="Times New Roman" panose="02020603050405020304" pitchFamily="18" charset="0"/>
                    <a:ea typeface="Times New Roman" panose="02020603050405020304" pitchFamily="18" charset="0"/>
                    <a:cs typeface="Tunga" panose="020B0502040204020203" pitchFamily="34" charset="0"/>
                  </a:rPr>
                  <a:t> </a:t>
                </a:r>
                <a:endParaRPr lang="en-IN" sz="2000" kern="100" dirty="0">
                  <a:effectLst/>
                  <a:latin typeface="Calibri" panose="020F0502020204030204" pitchFamily="34" charset="0"/>
                  <a:ea typeface="Calibri" panose="020F0502020204030204" pitchFamily="34" charset="0"/>
                  <a:cs typeface="Tunga" panose="020B0502040204020203" pitchFamily="34" charset="0"/>
                </a:endParaRPr>
              </a:p>
              <a:p>
                <a:pPr marL="1371600" lvl="2" indent="-457200" algn="just">
                  <a:lnSpc>
                    <a:spcPct val="150000"/>
                  </a:lnSpc>
                  <a:buFont typeface="+mj-lt"/>
                  <a:buAutoNum type="arabicPeriod"/>
                </a:pPr>
                <a14:m>
                  <m:oMath xmlns:m="http://schemas.openxmlformats.org/officeDocument/2006/math">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𝑇</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IN" sz="2000" kern="0" dirty="0">
                    <a:effectLst/>
                    <a:latin typeface="Times New Roman" panose="02020603050405020304" pitchFamily="18" charset="0"/>
                    <a:ea typeface="Times New Roman" panose="02020603050405020304" pitchFamily="18" charset="0"/>
                    <a:cs typeface="Tunga" panose="020B0502040204020203" pitchFamily="34" charset="0"/>
                  </a:rPr>
                  <a:t>​: True Positives for class </a:t>
                </a:r>
                <a:r>
                  <a:rPr lang="en-IN" sz="2000" i="1" kern="0" dirty="0" err="1">
                    <a:effectLst/>
                    <a:latin typeface="Times New Roman" panose="02020603050405020304" pitchFamily="18" charset="0"/>
                    <a:ea typeface="Times New Roman" panose="02020603050405020304" pitchFamily="18" charset="0"/>
                    <a:cs typeface="Tunga" panose="020B0502040204020203" pitchFamily="34" charset="0"/>
                  </a:rPr>
                  <a:t>i</a:t>
                </a:r>
                <a:endParaRPr lang="en-IN" sz="2000" kern="100" dirty="0">
                  <a:effectLst/>
                  <a:latin typeface="Calibri" panose="020F0502020204030204" pitchFamily="34" charset="0"/>
                  <a:ea typeface="Calibri" panose="020F0502020204030204" pitchFamily="34" charset="0"/>
                  <a:cs typeface="Tunga" panose="020B0502040204020203" pitchFamily="34" charset="0"/>
                </a:endParaRPr>
              </a:p>
              <a:p>
                <a:pPr marL="1371600" lvl="2" indent="-457200" algn="just">
                  <a:lnSpc>
                    <a:spcPct val="150000"/>
                  </a:lnSpc>
                  <a:buFont typeface="+mj-lt"/>
                  <a:buAutoNum type="arabicPeriod"/>
                </a:pPr>
                <a14:m>
                  <m:oMath xmlns:m="http://schemas.openxmlformats.org/officeDocument/2006/math">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IN" sz="2000" kern="0" dirty="0">
                    <a:effectLst/>
                    <a:latin typeface="Times New Roman" panose="02020603050405020304" pitchFamily="18" charset="0"/>
                    <a:ea typeface="Times New Roman" panose="02020603050405020304" pitchFamily="18" charset="0"/>
                    <a:cs typeface="Tunga" panose="020B0502040204020203" pitchFamily="34" charset="0"/>
                  </a:rPr>
                  <a:t>​: False Positives for class</a:t>
                </a:r>
                <a:r>
                  <a:rPr lang="en-IN" sz="2000" i="1" kern="0" dirty="0">
                    <a:effectLst/>
                    <a:latin typeface="Times New Roman" panose="02020603050405020304" pitchFamily="18" charset="0"/>
                    <a:ea typeface="Times New Roman" panose="02020603050405020304" pitchFamily="18" charset="0"/>
                    <a:cs typeface="Tunga" panose="020B0502040204020203" pitchFamily="34" charset="0"/>
                  </a:rPr>
                  <a:t> </a:t>
                </a:r>
                <a:r>
                  <a:rPr lang="en-IN" sz="2000" i="1" kern="0" dirty="0" err="1">
                    <a:effectLst/>
                    <a:latin typeface="Times New Roman" panose="02020603050405020304" pitchFamily="18" charset="0"/>
                    <a:ea typeface="Times New Roman" panose="02020603050405020304" pitchFamily="18" charset="0"/>
                    <a:cs typeface="Tunga" panose="020B0502040204020203" pitchFamily="34" charset="0"/>
                  </a:rPr>
                  <a:t>i</a:t>
                </a:r>
                <a:endParaRPr lang="en-IN" sz="2000" kern="100" dirty="0">
                  <a:effectLst/>
                  <a:latin typeface="Calibri" panose="020F0502020204030204" pitchFamily="34" charset="0"/>
                  <a:ea typeface="Calibri" panose="020F0502020204030204" pitchFamily="34" charset="0"/>
                  <a:cs typeface="Tunga" panose="020B0502040204020203" pitchFamily="34" charset="0"/>
                </a:endParaRPr>
              </a:p>
              <a:p>
                <a:pPr marL="1371600" lvl="2" indent="-457200" algn="just">
                  <a:lnSpc>
                    <a:spcPct val="150000"/>
                  </a:lnSpc>
                  <a:buFont typeface="+mj-lt"/>
                  <a:buAutoNum type="arabicPeriod"/>
                </a:pPr>
                <a14:m>
                  <m:oMath xmlns:m="http://schemas.openxmlformats.org/officeDocument/2006/math">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𝑁</m:t>
                        </m:r>
                      </m:e>
                      <m: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IN" sz="2000" kern="0" dirty="0">
                    <a:effectLst/>
                    <a:latin typeface="Times New Roman" panose="02020603050405020304" pitchFamily="18" charset="0"/>
                    <a:ea typeface="Times New Roman" panose="02020603050405020304" pitchFamily="18" charset="0"/>
                    <a:cs typeface="Tunga" panose="020B0502040204020203" pitchFamily="34" charset="0"/>
                  </a:rPr>
                  <a:t>: False Negatives for class </a:t>
                </a:r>
                <a:r>
                  <a:rPr lang="en-IN" sz="2000" i="1" kern="0" dirty="0" err="1">
                    <a:effectLst/>
                    <a:latin typeface="Times New Roman" panose="02020603050405020304" pitchFamily="18" charset="0"/>
                    <a:ea typeface="Times New Roman" panose="02020603050405020304" pitchFamily="18" charset="0"/>
                    <a:cs typeface="Tunga" panose="020B0502040204020203" pitchFamily="34" charset="0"/>
                  </a:rPr>
                  <a:t>i</a:t>
                </a:r>
                <a:endParaRPr lang="en-IN" sz="2000" kern="100" dirty="0">
                  <a:effectLst/>
                  <a:latin typeface="Calibri" panose="020F0502020204030204" pitchFamily="34" charset="0"/>
                  <a:ea typeface="Calibri" panose="020F0502020204030204" pitchFamily="34" charset="0"/>
                  <a:cs typeface="Tunga" panose="020B0502040204020203" pitchFamily="34" charset="0"/>
                </a:endParaRPr>
              </a:p>
              <a:p>
                <a:pPr marL="1371600" lvl="2" indent="-457200" algn="just">
                  <a:lnSpc>
                    <a:spcPct val="150000"/>
                  </a:lnSpc>
                  <a:spcAft>
                    <a:spcPts val="800"/>
                  </a:spcAft>
                  <a:buFont typeface="+mj-lt"/>
                  <a:buAutoNum type="arabicPeriod"/>
                </a:pPr>
                <a:r>
                  <a:rPr lang="en-IN" sz="2000" kern="100" dirty="0">
                    <a:effectLst/>
                    <a:latin typeface="Times New Roman" panose="02020603050405020304" pitchFamily="18" charset="0"/>
                    <a:ea typeface="Calibri" panose="020F0502020204030204" pitchFamily="34" charset="0"/>
                    <a:cs typeface="Tunga" panose="020B0502040204020203" pitchFamily="34" charset="0"/>
                  </a:rPr>
                  <a:t>If </a:t>
                </a:r>
                <a14:m>
                  <m:oMath xmlns:m="http://schemas.openxmlformats.org/officeDocument/2006/math">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Precision</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r>
                          <a:rPr lang="en-IN" sz="2000" kern="100">
                            <a:effectLst/>
                            <a:latin typeface="Cambria Math" panose="02040503050406030204" pitchFamily="18" charset="0"/>
                            <a:ea typeface="Calibri" panose="020F0502020204030204" pitchFamily="34" charset="0"/>
                            <a:cs typeface="Times New Roman" panose="02020603050405020304" pitchFamily="18" charset="0"/>
                          </a:rPr>
                          <m:t> </m:t>
                        </m:r>
                      </m:sub>
                    </m:s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kern="1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Recall</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r>
                          <a:rPr lang="en-IN" sz="2000" kern="100">
                            <a:effectLst/>
                            <a:latin typeface="Cambria Math" panose="02040503050406030204" pitchFamily="18" charset="0"/>
                            <a:ea typeface="Calibri" panose="020F0502020204030204" pitchFamily="34" charset="0"/>
                            <a:cs typeface="Times New Roman" panose="02020603050405020304" pitchFamily="18" charset="0"/>
                          </a:rPr>
                          <m:t> </m:t>
                        </m:r>
                      </m:sub>
                    </m:sSub>
                  </m:oMath>
                </a14:m>
                <a:r>
                  <a:rPr lang="en-IN" sz="2000" kern="100" dirty="0">
                    <a:effectLst/>
                    <a:latin typeface="Times New Roman" panose="02020603050405020304" pitchFamily="18" charset="0"/>
                    <a:ea typeface="Calibri" panose="020F0502020204030204" pitchFamily="34" charset="0"/>
                    <a:cs typeface="Tunga" panose="020B0502040204020203" pitchFamily="34" charset="0"/>
                  </a:rPr>
                  <a:t>= 0, then </a:t>
                </a:r>
                <a14:m>
                  <m:oMath xmlns:m="http://schemas.openxmlformats.org/officeDocument/2006/math">
                    <m:sSub>
                      <m:sSubPr>
                        <m:ctrlPr>
                          <a:rPr lang="en-IN"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F</m:t>
                        </m:r>
                        <m:r>
                          <a:rPr lang="en-IN" sz="2000" kern="100">
                            <a:effectLst/>
                            <a:latin typeface="Cambria Math" panose="02040503050406030204" pitchFamily="18" charset="0"/>
                            <a:ea typeface="Calibri" panose="020F0502020204030204" pitchFamily="34" charset="0"/>
                            <a:cs typeface="Times New Roman" panose="02020603050405020304" pitchFamily="18" charset="0"/>
                          </a:rPr>
                          <m:t>1 </m:t>
                        </m:r>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score</m:t>
                        </m:r>
                      </m:e>
                      <m:sub>
                        <m:r>
                          <m:rPr>
                            <m:sty m:val="p"/>
                          </m:rPr>
                          <a:rPr lang="en-IN" sz="2000" kern="100">
                            <a:effectLst/>
                            <a:latin typeface="Cambria Math" panose="02040503050406030204" pitchFamily="18" charset="0"/>
                            <a:ea typeface="Calibri" panose="020F0502020204030204" pitchFamily="34" charset="0"/>
                            <a:cs typeface="Times New Roman" panose="02020603050405020304" pitchFamily="18" charset="0"/>
                          </a:rPr>
                          <m:t>i</m:t>
                        </m:r>
                      </m:sub>
                    </m:sSub>
                    <m:r>
                      <a:rPr lang="en-IN" sz="2000" i="1" kern="100">
                        <a:effectLst/>
                        <a:latin typeface="Cambria Math" panose="02040503050406030204" pitchFamily="18" charset="0"/>
                        <a:ea typeface="Calibri" panose="020F0502020204030204" pitchFamily="34" charset="0"/>
                        <a:cs typeface="Times New Roman" panose="02020603050405020304" pitchFamily="18" charset="0"/>
                      </a:rPr>
                      <m:t> </m:t>
                    </m:r>
                  </m:oMath>
                </a14:m>
                <a:r>
                  <a:rPr lang="en-IN" sz="2000" kern="100" dirty="0">
                    <a:effectLst/>
                    <a:latin typeface="Times New Roman" panose="02020603050405020304" pitchFamily="18" charset="0"/>
                    <a:ea typeface="Calibri" panose="020F0502020204030204" pitchFamily="34" charset="0"/>
                    <a:cs typeface="Tunga" panose="020B0502040204020203" pitchFamily="34" charset="0"/>
                  </a:rPr>
                  <a:t>= 0</a:t>
                </a:r>
                <a:endParaRPr lang="en-IN" sz="2000" kern="100" dirty="0">
                  <a:effectLst/>
                  <a:latin typeface="Calibri" panose="020F0502020204030204" pitchFamily="34" charset="0"/>
                  <a:ea typeface="Calibri" panose="020F0502020204030204" pitchFamily="34" charset="0"/>
                  <a:cs typeface="Tunga" panose="020B0502040204020203" pitchFamily="34" charset="0"/>
                </a:endParaRPr>
              </a:p>
            </p:txBody>
          </p:sp>
        </mc:Choice>
        <mc:Fallback>
          <p:sp>
            <p:nvSpPr>
              <p:cNvPr id="3" name="TextBox 2">
                <a:extLst>
                  <a:ext uri="{FF2B5EF4-FFF2-40B4-BE49-F238E27FC236}">
                    <a16:creationId xmlns:a16="http://schemas.microsoft.com/office/drawing/2014/main" id="{8A8648C6-8FF2-8639-650D-D25E73101F0D}"/>
                  </a:ext>
                </a:extLst>
              </p:cNvPr>
              <p:cNvSpPr txBox="1">
                <a:spLocks noRot="1" noChangeAspect="1" noMove="1" noResize="1" noEditPoints="1" noAdjustHandles="1" noChangeArrowheads="1" noChangeShapeType="1" noTextEdit="1"/>
              </p:cNvSpPr>
              <p:nvPr/>
            </p:nvSpPr>
            <p:spPr>
              <a:xfrm>
                <a:off x="2777613" y="973723"/>
                <a:ext cx="6636774" cy="5287025"/>
              </a:xfrm>
              <a:prstGeom prst="rect">
                <a:avLst/>
              </a:prstGeom>
              <a:blipFill>
                <a:blip r:embed="rId2"/>
                <a:stretch>
                  <a:fillRect b="-1038"/>
                </a:stretch>
              </a:blipFill>
            </p:spPr>
            <p:txBody>
              <a:bodyPr/>
              <a:lstStyle/>
              <a:p>
                <a:r>
                  <a:rPr lang="en-IN">
                    <a:noFill/>
                  </a:rPr>
                  <a:t> </a:t>
                </a:r>
              </a:p>
            </p:txBody>
          </p:sp>
        </mc:Fallback>
      </mc:AlternateContent>
    </p:spTree>
    <p:extLst>
      <p:ext uri="{BB962C8B-B14F-4D97-AF65-F5344CB8AC3E}">
        <p14:creationId xmlns:p14="http://schemas.microsoft.com/office/powerpoint/2010/main" val="4113141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320C14-2EE8-3E96-F4C8-8A21B34F2C19}"/>
              </a:ext>
            </a:extLst>
          </p:cNvPr>
          <p:cNvPicPr>
            <a:picLocks noChangeAspect="1"/>
          </p:cNvPicPr>
          <p:nvPr/>
        </p:nvPicPr>
        <p:blipFill>
          <a:blip r:embed="rId2"/>
          <a:stretch>
            <a:fillRect/>
          </a:stretch>
        </p:blipFill>
        <p:spPr>
          <a:xfrm>
            <a:off x="1729071" y="2369393"/>
            <a:ext cx="8733858" cy="3146503"/>
          </a:xfrm>
          <a:prstGeom prst="rect">
            <a:avLst/>
          </a:prstGeom>
        </p:spPr>
      </p:pic>
      <p:sp>
        <p:nvSpPr>
          <p:cNvPr id="6" name="TextBox 5">
            <a:extLst>
              <a:ext uri="{FF2B5EF4-FFF2-40B4-BE49-F238E27FC236}">
                <a16:creationId xmlns:a16="http://schemas.microsoft.com/office/drawing/2014/main" id="{970C915A-CC6D-CAF8-42BF-D08222866589}"/>
              </a:ext>
            </a:extLst>
          </p:cNvPr>
          <p:cNvSpPr txBox="1"/>
          <p:nvPr/>
        </p:nvSpPr>
        <p:spPr>
          <a:xfrm>
            <a:off x="1891900" y="1238864"/>
            <a:ext cx="8408199"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Precision, Recall, F1 score values for each class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447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44CF04-C34F-29F6-144B-876DD476F7E9}"/>
              </a:ext>
            </a:extLst>
          </p:cNvPr>
          <p:cNvSpPr>
            <a:spLocks noGrp="1"/>
          </p:cNvSpPr>
          <p:nvPr>
            <p:ph type="body" idx="1"/>
          </p:nvPr>
        </p:nvSpPr>
        <p:spPr>
          <a:xfrm>
            <a:off x="616037" y="1574461"/>
            <a:ext cx="10959927" cy="492443"/>
          </a:xfrm>
        </p:spPr>
        <p:txBody>
          <a:bodyPr/>
          <a:lstStyle/>
          <a:p>
            <a:pPr algn="ctr"/>
            <a:r>
              <a:rPr lang="en-IN" sz="3200" b="1" dirty="0">
                <a:effectLst/>
                <a:latin typeface="Times New Roman" panose="02020603050405020304" pitchFamily="18" charset="0"/>
                <a:ea typeface="Aptos" panose="020B0004020202020204" pitchFamily="34" charset="0"/>
              </a:rPr>
              <a:t>Prediction results for anomaly classification</a:t>
            </a:r>
            <a:endParaRPr lang="en-IN" sz="3200" b="1" dirty="0"/>
          </a:p>
        </p:txBody>
      </p:sp>
      <p:pic>
        <p:nvPicPr>
          <p:cNvPr id="4" name="Picture 3">
            <a:extLst>
              <a:ext uri="{FF2B5EF4-FFF2-40B4-BE49-F238E27FC236}">
                <a16:creationId xmlns:a16="http://schemas.microsoft.com/office/drawing/2014/main" id="{47E8FF07-D028-D977-4F3E-ECB71A510BF9}"/>
              </a:ext>
            </a:extLst>
          </p:cNvPr>
          <p:cNvPicPr>
            <a:picLocks noChangeAspect="1"/>
          </p:cNvPicPr>
          <p:nvPr/>
        </p:nvPicPr>
        <p:blipFill>
          <a:blip r:embed="rId2"/>
          <a:stretch>
            <a:fillRect/>
          </a:stretch>
        </p:blipFill>
        <p:spPr>
          <a:xfrm>
            <a:off x="2196791" y="2322512"/>
            <a:ext cx="7672038" cy="3989078"/>
          </a:xfrm>
          <a:prstGeom prst="rect">
            <a:avLst/>
          </a:prstGeom>
        </p:spPr>
      </p:pic>
    </p:spTree>
    <p:extLst>
      <p:ext uri="{BB962C8B-B14F-4D97-AF65-F5344CB8AC3E}">
        <p14:creationId xmlns:p14="http://schemas.microsoft.com/office/powerpoint/2010/main" val="359056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D278FA6-63D1-CC32-9E81-D3925290F041}"/>
              </a:ext>
            </a:extLst>
          </p:cNvPr>
          <p:cNvGraphicFramePr>
            <a:graphicFrameLocks noGrp="1"/>
          </p:cNvGraphicFramePr>
          <p:nvPr/>
        </p:nvGraphicFramePr>
        <p:xfrm>
          <a:off x="100943" y="849586"/>
          <a:ext cx="11975443" cy="5624786"/>
        </p:xfrm>
        <a:graphic>
          <a:graphicData uri="http://schemas.openxmlformats.org/drawingml/2006/table">
            <a:tbl>
              <a:tblPr firstRow="1">
                <a:tableStyleId>{5C22544A-7EE6-4342-B048-85BDC9FD1C3A}</a:tableStyleId>
              </a:tblPr>
              <a:tblGrid>
                <a:gridCol w="811895">
                  <a:extLst>
                    <a:ext uri="{9D8B030D-6E8A-4147-A177-3AD203B41FA5}">
                      <a16:colId xmlns:a16="http://schemas.microsoft.com/office/drawing/2014/main" val="1805700158"/>
                    </a:ext>
                  </a:extLst>
                </a:gridCol>
                <a:gridCol w="2482003">
                  <a:extLst>
                    <a:ext uri="{9D8B030D-6E8A-4147-A177-3AD203B41FA5}">
                      <a16:colId xmlns:a16="http://schemas.microsoft.com/office/drawing/2014/main" val="4176161980"/>
                    </a:ext>
                  </a:extLst>
                </a:gridCol>
                <a:gridCol w="1577469">
                  <a:extLst>
                    <a:ext uri="{9D8B030D-6E8A-4147-A177-3AD203B41FA5}">
                      <a16:colId xmlns:a16="http://schemas.microsoft.com/office/drawing/2014/main" val="2092614433"/>
                    </a:ext>
                  </a:extLst>
                </a:gridCol>
                <a:gridCol w="1826764">
                  <a:extLst>
                    <a:ext uri="{9D8B030D-6E8A-4147-A177-3AD203B41FA5}">
                      <a16:colId xmlns:a16="http://schemas.microsoft.com/office/drawing/2014/main" val="1827855605"/>
                    </a:ext>
                  </a:extLst>
                </a:gridCol>
                <a:gridCol w="1522302">
                  <a:extLst>
                    <a:ext uri="{9D8B030D-6E8A-4147-A177-3AD203B41FA5}">
                      <a16:colId xmlns:a16="http://schemas.microsoft.com/office/drawing/2014/main" val="2777111372"/>
                    </a:ext>
                  </a:extLst>
                </a:gridCol>
                <a:gridCol w="1319329">
                  <a:extLst>
                    <a:ext uri="{9D8B030D-6E8A-4147-A177-3AD203B41FA5}">
                      <a16:colId xmlns:a16="http://schemas.microsoft.com/office/drawing/2014/main" val="2104201341"/>
                    </a:ext>
                  </a:extLst>
                </a:gridCol>
                <a:gridCol w="2435681">
                  <a:extLst>
                    <a:ext uri="{9D8B030D-6E8A-4147-A177-3AD203B41FA5}">
                      <a16:colId xmlns:a16="http://schemas.microsoft.com/office/drawing/2014/main" val="1868626208"/>
                    </a:ext>
                  </a:extLst>
                </a:gridCol>
              </a:tblGrid>
              <a:tr h="1029055">
                <a:tc>
                  <a:txBody>
                    <a:bodyPr/>
                    <a:lstStyle/>
                    <a:p>
                      <a:pPr algn="ctr"/>
                      <a:r>
                        <a:rPr lang="en-US" sz="1800" dirty="0">
                          <a:latin typeface="Times New Roman" panose="02020603050405020304" pitchFamily="18" charset="0"/>
                          <a:cs typeface="Times New Roman" panose="02020603050405020304" pitchFamily="18" charset="0"/>
                        </a:rPr>
                        <a:t>Sl. 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Name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Place of publication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Methodology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Dataset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Anamoly detected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7614041"/>
                  </a:ext>
                </a:extLst>
              </a:tr>
              <a:tr h="4595731">
                <a:tc>
                  <a:txBody>
                    <a:bodyPr/>
                    <a:lstStyle/>
                    <a:p>
                      <a:pPr algn="ctr"/>
                      <a:r>
                        <a:rPr lang="en-US" sz="1800" dirty="0">
                          <a:latin typeface="Times New Roman" panose="02020603050405020304" pitchFamily="18" charset="0"/>
                          <a:cs typeface="Times New Roman" panose="02020603050405020304" pitchFamily="18" charset="0"/>
                        </a:rPr>
                        <a:t>3</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hlinkClick r:id=""/>
                        </a:rPr>
                        <a:t>Fighting for a future free from violence: A framework for real-time detection of “Signal for Help.” </a:t>
                      </a:r>
                    </a:p>
                    <a:p>
                      <a:pPr algn="l"/>
                      <a:r>
                        <a:rPr lang="en-US" sz="1800" dirty="0">
                          <a:latin typeface="Times New Roman" panose="02020603050405020304" pitchFamily="18" charset="0"/>
                          <a:cs typeface="Times New Roman" panose="02020603050405020304" pitchFamily="18" charset="0"/>
                          <a:hlinkClick r:id=""/>
                        </a:rPr>
                        <a:t>(February 2023)</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b="0" i="0" u="none" strike="noStrike" dirty="0">
                          <a:solidFill>
                            <a:schemeClr val="dk1"/>
                          </a:solidFill>
                          <a:effectLst/>
                          <a:latin typeface="Times New Roman" panose="02020603050405020304" pitchFamily="18" charset="0"/>
                          <a:ea typeface="+mn-ea"/>
                          <a:cs typeface="Times New Roman" panose="02020603050405020304" pitchFamily="18" charset="0"/>
                        </a:rPr>
                        <a:t>Intelligent Systems with Applications</a:t>
                      </a:r>
                      <a:endParaRPr lang="en-US" sz="1800" b="0" i="0" dirty="0">
                        <a:solidFill>
                          <a:schemeClr val="dk1"/>
                        </a:solidFill>
                        <a:effectLst/>
                        <a:latin typeface="Times New Roman" panose="02020603050405020304" pitchFamily="18" charset="0"/>
                        <a:ea typeface="+mn-ea"/>
                        <a:cs typeface="Times New Roman" panose="02020603050405020304" pitchFamily="18" charset="0"/>
                      </a:endParaRPr>
                    </a:p>
                    <a:p>
                      <a:r>
                        <a:rPr lang="en-US" sz="1800" b="0" i="0" u="none" strike="noStrike" dirty="0">
                          <a:solidFill>
                            <a:schemeClr val="dk1"/>
                          </a:solidFill>
                          <a:effectLst/>
                          <a:latin typeface="Times New Roman" panose="02020603050405020304" pitchFamily="18" charset="0"/>
                          <a:ea typeface="+mn-ea"/>
                          <a:cs typeface="Times New Roman" panose="02020603050405020304" pitchFamily="18" charset="0"/>
                        </a:rPr>
                        <a:t>Volume 17</a:t>
                      </a:r>
                      <a:r>
                        <a:rPr lang="en-US" sz="1800" b="0" i="0" dirty="0">
                          <a:solidFill>
                            <a:schemeClr val="dk1"/>
                          </a:solidFill>
                          <a:effectLst/>
                          <a:latin typeface="Times New Roman" panose="02020603050405020304" pitchFamily="18" charset="0"/>
                          <a:ea typeface="+mn-ea"/>
                          <a:cs typeface="Times New Roman" panose="02020603050405020304" pitchFamily="18" charset="0"/>
                        </a:rPr>
                        <a:t>, Article 200174</a:t>
                      </a:r>
                    </a:p>
                    <a:p>
                      <a:endParaRPr lang="en-US" sz="1800" b="0" i="0" dirty="0">
                        <a:solidFill>
                          <a:schemeClr val="dk1"/>
                        </a:solidFill>
                        <a:effectLst/>
                        <a:latin typeface="Times New Roman" panose="02020603050405020304" pitchFamily="18" charset="0"/>
                        <a:ea typeface="+mn-ea"/>
                        <a:cs typeface="Times New Roman" panose="02020603050405020304" pitchFamily="18" charset="0"/>
                      </a:endParaRPr>
                    </a:p>
                    <a:p>
                      <a:pPr algn="ct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dirty="0">
                          <a:latin typeface="Times New Roman" panose="02020603050405020304" pitchFamily="18" charset="0"/>
                          <a:cs typeface="Times New Roman" panose="02020603050405020304" pitchFamily="18" charset="0"/>
                        </a:rPr>
                        <a:t>CNN , MobileNet(for recognition), ResNet50(for detection), ResNeXt101 (for Classification)</a:t>
                      </a:r>
                    </a:p>
                  </a:txBody>
                  <a:tcPr/>
                </a:tc>
                <a:tc>
                  <a:txBody>
                    <a:bodyPr/>
                    <a:lstStyle/>
                    <a:p>
                      <a:pPr algn="l"/>
                      <a:r>
                        <a:rPr lang="en-IN" sz="1800" dirty="0">
                          <a:latin typeface="Times New Roman" panose="02020603050405020304" pitchFamily="18" charset="0"/>
                          <a:cs typeface="Times New Roman" panose="02020603050405020304" pitchFamily="18" charset="0"/>
                        </a:rPr>
                        <a:t>Customized dataset (Signal for Help)</a:t>
                      </a:r>
                    </a:p>
                  </a:txBody>
                  <a:tcPr/>
                </a:tc>
                <a:tc>
                  <a:txBody>
                    <a:bodyPr/>
                    <a:lstStyle/>
                    <a:p>
                      <a:pPr algn="ctr"/>
                      <a:r>
                        <a:rPr lang="en-IN" sz="1800" dirty="0">
                          <a:latin typeface="Times New Roman" panose="02020603050405020304" pitchFamily="18" charset="0"/>
                          <a:cs typeface="Times New Roman" panose="02020603050405020304" pitchFamily="18" charset="0"/>
                        </a:rPr>
                        <a:t>violence</a:t>
                      </a:r>
                    </a:p>
                  </a:txBody>
                  <a:tcPr/>
                </a:tc>
                <a:tc>
                  <a:txBody>
                    <a:bodyPr/>
                    <a:lstStyle/>
                    <a:p>
                      <a:pPr algn="l"/>
                      <a:r>
                        <a:rPr lang="en-IN" sz="1800" dirty="0">
                          <a:latin typeface="Times New Roman" panose="02020603050405020304" pitchFamily="18" charset="0"/>
                          <a:cs typeface="Times New Roman" panose="02020603050405020304" pitchFamily="18" charset="0"/>
                        </a:rPr>
                        <a:t>-A more accurate and trained dataset is required for better real-time performance.</a:t>
                      </a:r>
                    </a:p>
                    <a:p>
                      <a:pPr algn="l"/>
                      <a:endParaRPr lang="en-IN" sz="1800" dirty="0">
                        <a:latin typeface="Times New Roman" panose="02020603050405020304" pitchFamily="18" charset="0"/>
                        <a:cs typeface="Times New Roman" panose="02020603050405020304" pitchFamily="18" charset="0"/>
                      </a:endParaRPr>
                    </a:p>
                    <a:p>
                      <a:pPr algn="l"/>
                      <a:r>
                        <a:rPr lang="en-IN" sz="1800" dirty="0">
                          <a:latin typeface="Times New Roman" panose="02020603050405020304" pitchFamily="18" charset="0"/>
                          <a:cs typeface="Times New Roman" panose="02020603050405020304" pitchFamily="18" charset="0"/>
                        </a:rPr>
                        <a:t> -Slightly lower accuracy than SOTA but with four times fewer resources and 50% speed up inference.</a:t>
                      </a:r>
                    </a:p>
                  </a:txBody>
                  <a:tcPr/>
                </a:tc>
                <a:extLst>
                  <a:ext uri="{0D108BD9-81ED-4DB2-BD59-A6C34878D82A}">
                    <a16:rowId xmlns:a16="http://schemas.microsoft.com/office/drawing/2014/main" val="250324790"/>
                  </a:ext>
                </a:extLst>
              </a:tr>
            </a:tbl>
          </a:graphicData>
        </a:graphic>
      </p:graphicFrame>
    </p:spTree>
    <p:extLst>
      <p:ext uri="{BB962C8B-B14F-4D97-AF65-F5344CB8AC3E}">
        <p14:creationId xmlns:p14="http://schemas.microsoft.com/office/powerpoint/2010/main" val="340427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45F3-D427-90CD-F89E-20A50AD9986F}"/>
              </a:ext>
            </a:extLst>
          </p:cNvPr>
          <p:cNvSpPr>
            <a:spLocks noGrp="1"/>
          </p:cNvSpPr>
          <p:nvPr>
            <p:ph type="title"/>
          </p:nvPr>
        </p:nvSpPr>
        <p:spPr>
          <a:xfrm>
            <a:off x="1248937" y="2216004"/>
            <a:ext cx="9958039" cy="4277934"/>
          </a:xfrm>
        </p:spPr>
        <p:txBody>
          <a:bodyPr/>
          <a:lstStyle/>
          <a:p>
            <a:pPr algn="just">
              <a:lnSpc>
                <a:spcPct val="150000"/>
              </a:lnSpc>
            </a:pPr>
            <a:r>
              <a:rPr lang="en-IN" sz="2000" dirty="0">
                <a:effectLst/>
                <a:latin typeface="Times New Roman" panose="02020603050405020304" pitchFamily="18" charset="0"/>
                <a:ea typeface="Aptos" panose="020B0004020202020204" pitchFamily="34" charset="0"/>
              </a:rPr>
              <a:t>The developed interface provides a streamlined environment for processing surveillance videos and identifying anomalous events. Users can upload video files, which are then </a:t>
            </a:r>
            <a:r>
              <a:rPr lang="en-IN" sz="2000" dirty="0" err="1">
                <a:effectLst/>
                <a:latin typeface="Times New Roman" panose="02020603050405020304" pitchFamily="18" charset="0"/>
                <a:ea typeface="Aptos" panose="020B0004020202020204" pitchFamily="34" charset="0"/>
              </a:rPr>
              <a:t>analyzed</a:t>
            </a:r>
            <a:r>
              <a:rPr lang="en-IN" sz="2000" dirty="0">
                <a:effectLst/>
                <a:latin typeface="Times New Roman" panose="02020603050405020304" pitchFamily="18" charset="0"/>
                <a:ea typeface="Aptos" panose="020B0004020202020204" pitchFamily="34" charset="0"/>
              </a:rPr>
              <a:t> frame by frame using the trained CNN-LSTM model. The interface displays the video alongside a panel indicating the current detection status, including the anomaly type and the corresponding confidence score. Additionally, a detailed activity log tracks important system events such as model initialization, video frame processing, detection outputs, and completion status. This structured layout allows users to clearly observe the detection flow and review significant occurrences identified during video analysis.</a:t>
            </a:r>
            <a:endParaRPr lang="en-IN" sz="6000" dirty="0"/>
          </a:p>
        </p:txBody>
      </p:sp>
      <p:sp>
        <p:nvSpPr>
          <p:cNvPr id="3" name="Text Placeholder 2">
            <a:extLst>
              <a:ext uri="{FF2B5EF4-FFF2-40B4-BE49-F238E27FC236}">
                <a16:creationId xmlns:a16="http://schemas.microsoft.com/office/drawing/2014/main" id="{7C666238-1CD1-35DC-CA24-EEF31521616E}"/>
              </a:ext>
            </a:extLst>
          </p:cNvPr>
          <p:cNvSpPr>
            <a:spLocks noGrp="1"/>
          </p:cNvSpPr>
          <p:nvPr>
            <p:ph type="body" idx="1"/>
          </p:nvPr>
        </p:nvSpPr>
        <p:spPr>
          <a:xfrm>
            <a:off x="616037" y="1574461"/>
            <a:ext cx="10959927" cy="492443"/>
          </a:xfrm>
        </p:spPr>
        <p:txBody>
          <a:bodyPr/>
          <a:lstStyle/>
          <a:p>
            <a:pPr algn="ctr"/>
            <a:r>
              <a:rPr lang="en-IN" sz="3200" b="1" dirty="0">
                <a:effectLst/>
                <a:latin typeface="Times New Roman" panose="02020603050405020304" pitchFamily="18" charset="0"/>
                <a:ea typeface="Aptos" panose="020B0004020202020204" pitchFamily="34" charset="0"/>
              </a:rPr>
              <a:t>Anomaly Detection Interface</a:t>
            </a:r>
            <a:endParaRPr lang="en-IN" sz="3200" dirty="0"/>
          </a:p>
        </p:txBody>
      </p:sp>
    </p:spTree>
    <p:extLst>
      <p:ext uri="{BB962C8B-B14F-4D97-AF65-F5344CB8AC3E}">
        <p14:creationId xmlns:p14="http://schemas.microsoft.com/office/powerpoint/2010/main" val="2339299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2F93BF-0A0C-DD40-600A-97A6CFEFFA7C}"/>
              </a:ext>
            </a:extLst>
          </p:cNvPr>
          <p:cNvSpPr>
            <a:spLocks noGrp="1"/>
          </p:cNvSpPr>
          <p:nvPr>
            <p:ph type="body" idx="1"/>
          </p:nvPr>
        </p:nvSpPr>
        <p:spPr>
          <a:xfrm>
            <a:off x="616036" y="1387648"/>
            <a:ext cx="10959927" cy="769441"/>
          </a:xfrm>
        </p:spPr>
        <p:txBody>
          <a:bodyPr/>
          <a:lstStyle/>
          <a:p>
            <a:pPr algn="ctr"/>
            <a:r>
              <a:rPr lang="en-IN" sz="3200" b="1" dirty="0">
                <a:effectLst/>
                <a:latin typeface="Times New Roman" panose="02020603050405020304" pitchFamily="18" charset="0"/>
                <a:ea typeface="Aptos" panose="020B0004020202020204" pitchFamily="34" charset="0"/>
                <a:cs typeface="Times New Roman" panose="02020603050405020304" pitchFamily="18" charset="0"/>
              </a:rPr>
              <a:t>Anomaly Detection Interface</a:t>
            </a:r>
            <a:endParaRPr lang="en-IN" sz="3200" dirty="0">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C067ABEA-983C-D7F8-ACB3-F9322EA35F6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5804" y="2391036"/>
            <a:ext cx="8140390" cy="3702205"/>
          </a:xfrm>
          <a:prstGeom prst="rect">
            <a:avLst/>
          </a:prstGeom>
          <a:noFill/>
          <a:ln>
            <a:noFill/>
          </a:ln>
        </p:spPr>
      </p:pic>
    </p:spTree>
    <p:extLst>
      <p:ext uri="{BB962C8B-B14F-4D97-AF65-F5344CB8AC3E}">
        <p14:creationId xmlns:p14="http://schemas.microsoft.com/office/powerpoint/2010/main" val="4054238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B19E-206A-7571-D741-B22BF3F7F37F}"/>
              </a:ext>
            </a:extLst>
          </p:cNvPr>
          <p:cNvSpPr>
            <a:spLocks noGrp="1"/>
          </p:cNvSpPr>
          <p:nvPr>
            <p:ph type="title"/>
          </p:nvPr>
        </p:nvSpPr>
        <p:spPr>
          <a:xfrm>
            <a:off x="992459" y="2316453"/>
            <a:ext cx="10731190" cy="4203083"/>
          </a:xfrm>
        </p:spPr>
        <p:txBody>
          <a:bodyPr/>
          <a:lstStyle/>
          <a:p>
            <a:pPr algn="just">
              <a:lnSpc>
                <a:spcPct val="150000"/>
              </a:lnSpc>
            </a:pPr>
            <a:r>
              <a:rPr lang="en-IN" sz="2000" dirty="0">
                <a:effectLst/>
                <a:latin typeface="Times New Roman" panose="02020603050405020304" pitchFamily="18" charset="0"/>
                <a:ea typeface="Aptos" panose="020B0004020202020204" pitchFamily="34" charset="0"/>
                <a:cs typeface="Times New Roman" panose="02020603050405020304" pitchFamily="18" charset="0"/>
              </a:rPr>
              <a:t>An integrated email notification system enhances the responsiveness of the anomaly detection framework. When the model identifies a suspicious event with a high confidence level, the system automatically generates and sends an alert email to the designated recipient. The email includes critical information such as the type of anomaly, the exact timestamp, the confidence score, and a snapshot of the frame where the event was detected. For example, in one case, the system detected an explosion with 99.1% confidence and immediately issued a visual alert via email. This prompt communication mechanism ensures timely attention to detected incidents, supporting rapid response and documentation.</a:t>
            </a:r>
            <a:br>
              <a:rPr lang="en-IN" sz="1800" dirty="0">
                <a:effectLst/>
                <a:latin typeface="Aptos" panose="020B0004020202020204" pitchFamily="34" charset="0"/>
                <a:ea typeface="Aptos" panose="020B0004020202020204" pitchFamily="34"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431BACFC-592B-947F-2D26-52772B2B143B}"/>
              </a:ext>
            </a:extLst>
          </p:cNvPr>
          <p:cNvSpPr>
            <a:spLocks noGrp="1"/>
          </p:cNvSpPr>
          <p:nvPr>
            <p:ph type="body" idx="1"/>
          </p:nvPr>
        </p:nvSpPr>
        <p:spPr>
          <a:xfrm>
            <a:off x="616037" y="1574461"/>
            <a:ext cx="10959927" cy="492443"/>
          </a:xfrm>
        </p:spPr>
        <p:txBody>
          <a:bodyPr/>
          <a:lstStyle/>
          <a:p>
            <a:pPr algn="ctr"/>
            <a:r>
              <a:rPr lang="en-IN" sz="3200" b="1" dirty="0">
                <a:effectLst/>
                <a:latin typeface="Times New Roman" panose="02020603050405020304" pitchFamily="18" charset="0"/>
                <a:ea typeface="Aptos" panose="020B0004020202020204" pitchFamily="34" charset="0"/>
              </a:rPr>
              <a:t>Email Alert System</a:t>
            </a:r>
            <a:endParaRPr lang="en-IN" sz="3200" dirty="0"/>
          </a:p>
        </p:txBody>
      </p:sp>
    </p:spTree>
    <p:extLst>
      <p:ext uri="{BB962C8B-B14F-4D97-AF65-F5344CB8AC3E}">
        <p14:creationId xmlns:p14="http://schemas.microsoft.com/office/powerpoint/2010/main" val="2641249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D83C3F-DA88-0324-6908-95F784E48838}"/>
              </a:ext>
            </a:extLst>
          </p:cNvPr>
          <p:cNvSpPr>
            <a:spLocks noGrp="1"/>
          </p:cNvSpPr>
          <p:nvPr>
            <p:ph type="body" idx="1"/>
          </p:nvPr>
        </p:nvSpPr>
        <p:spPr>
          <a:xfrm>
            <a:off x="616037" y="1574461"/>
            <a:ext cx="10959927" cy="769441"/>
          </a:xfrm>
        </p:spPr>
        <p:txBody>
          <a:bodyPr/>
          <a:lstStyle/>
          <a:p>
            <a:pPr algn="ctr"/>
            <a:r>
              <a:rPr lang="en-IN" sz="3200" b="1" dirty="0">
                <a:effectLst/>
                <a:latin typeface="Times New Roman" panose="02020603050405020304" pitchFamily="18" charset="0"/>
                <a:ea typeface="Aptos" panose="020B0004020202020204" pitchFamily="34" charset="0"/>
                <a:cs typeface="Times New Roman" panose="02020603050405020304" pitchFamily="18" charset="0"/>
              </a:rPr>
              <a:t>Email Alert System</a:t>
            </a:r>
            <a:endParaRPr lang="en-IN" sz="3200" dirty="0">
              <a:latin typeface="Times New Roman" panose="02020603050405020304" pitchFamily="18" charset="0"/>
              <a:cs typeface="Times New Roman" panose="02020603050405020304" pitchFamily="18" charset="0"/>
            </a:endParaRPr>
          </a:p>
          <a:p>
            <a:endParaRPr lang="en-IN" dirty="0"/>
          </a:p>
        </p:txBody>
      </p:sp>
      <p:pic>
        <p:nvPicPr>
          <p:cNvPr id="4" name="Picture 3" descr="A screenshot of a computer&#10;&#10;Description automatically generated">
            <a:extLst>
              <a:ext uri="{FF2B5EF4-FFF2-40B4-BE49-F238E27FC236}">
                <a16:creationId xmlns:a16="http://schemas.microsoft.com/office/drawing/2014/main" id="{7693229C-B121-D08A-FFE0-9FEC4E51F0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2614" y="2625245"/>
            <a:ext cx="8809463" cy="2658294"/>
          </a:xfrm>
          <a:prstGeom prst="rect">
            <a:avLst/>
          </a:prstGeom>
          <a:noFill/>
          <a:ln>
            <a:noFill/>
          </a:ln>
        </p:spPr>
      </p:pic>
    </p:spTree>
    <p:extLst>
      <p:ext uri="{BB962C8B-B14F-4D97-AF65-F5344CB8AC3E}">
        <p14:creationId xmlns:p14="http://schemas.microsoft.com/office/powerpoint/2010/main" val="4222446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FDBA5-C628-DA46-A616-52B43ADB9478}"/>
              </a:ext>
            </a:extLst>
          </p:cNvPr>
          <p:cNvSpPr>
            <a:spLocks noGrp="1"/>
          </p:cNvSpPr>
          <p:nvPr>
            <p:ph type="title"/>
          </p:nvPr>
        </p:nvSpPr>
        <p:spPr>
          <a:xfrm>
            <a:off x="1485152" y="2550541"/>
            <a:ext cx="9497122" cy="3203488"/>
          </a:xfrm>
        </p:spPr>
        <p:txBody>
          <a:bodyPr/>
          <a:lstStyle/>
          <a:p>
            <a:pPr algn="just">
              <a:lnSpc>
                <a:spcPct val="150000"/>
              </a:lnSpc>
            </a:pPr>
            <a:r>
              <a:rPr lang="en-US" sz="2000" dirty="0"/>
              <a:t>This project presents a deep learning-based system using ResNet-18 and LSTM for detecting anomalies in surveillance videos. Trained on selected UCF-Crime categories, the model achieved 62% accuracy in identifying Arson, Explosion, Fighting, and Stealing. Though real-time detection is not included, the system demonstrates effective anomaly classification and triggers email alerts, laying the foundation for future real-time and multi-class enhancements.</a:t>
            </a:r>
            <a:endParaRPr lang="en-IN" sz="2000" dirty="0"/>
          </a:p>
        </p:txBody>
      </p:sp>
      <p:sp>
        <p:nvSpPr>
          <p:cNvPr id="3" name="Text Placeholder 2">
            <a:extLst>
              <a:ext uri="{FF2B5EF4-FFF2-40B4-BE49-F238E27FC236}">
                <a16:creationId xmlns:a16="http://schemas.microsoft.com/office/drawing/2014/main" id="{5E864BCF-8E82-94AA-C8F7-E568C068E810}"/>
              </a:ext>
            </a:extLst>
          </p:cNvPr>
          <p:cNvSpPr>
            <a:spLocks noGrp="1"/>
          </p:cNvSpPr>
          <p:nvPr>
            <p:ph type="body" idx="1"/>
          </p:nvPr>
        </p:nvSpPr>
        <p:spPr>
          <a:xfrm>
            <a:off x="616037" y="1574461"/>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Conclusion</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427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E53454-31A7-8259-DD0A-E5B5A79F4E11}"/>
              </a:ext>
            </a:extLst>
          </p:cNvPr>
          <p:cNvSpPr>
            <a:spLocks noGrp="1"/>
          </p:cNvSpPr>
          <p:nvPr>
            <p:ph type="body" idx="1"/>
          </p:nvPr>
        </p:nvSpPr>
        <p:spPr>
          <a:xfrm>
            <a:off x="616036" y="1161865"/>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Future Work</a:t>
            </a:r>
            <a:endParaRPr lang="en-IN" sz="3200" b="1"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E13F1282-1472-676D-148C-58C8B5CED761}"/>
              </a:ext>
            </a:extLst>
          </p:cNvPr>
          <p:cNvSpPr>
            <a:spLocks noGrp="1" noChangeArrowheads="1"/>
          </p:cNvSpPr>
          <p:nvPr>
            <p:ph type="title"/>
          </p:nvPr>
        </p:nvSpPr>
        <p:spPr bwMode="auto">
          <a:xfrm>
            <a:off x="616036" y="2005436"/>
            <a:ext cx="11248862" cy="373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Anomaly Detection: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Incorporate live video stream processing for immediate identification of suspicious activities.</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Expand Anomaly Categories:</a:t>
            </a: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 the model on a broader range of anomaly types beyond Arson, Explosion, Fighting, and Stealing.</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Accuracy:</a:t>
            </a: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performance through better data preprocessing, hyperparameter tuning, or more advanced model architectures.</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Attention Mechanisms:</a:t>
            </a:r>
            <a:r>
              <a:rPr lang="en-US" altLang="en-US" sz="2000" dirty="0">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attention layers to help the model focus on critical frames, improving detection precision.</a:t>
            </a:r>
          </a:p>
        </p:txBody>
      </p:sp>
    </p:spTree>
    <p:extLst>
      <p:ext uri="{BB962C8B-B14F-4D97-AF65-F5344CB8AC3E}">
        <p14:creationId xmlns:p14="http://schemas.microsoft.com/office/powerpoint/2010/main" val="3696784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5572-71E7-6FF2-5F12-C87CFA5AADA7}"/>
              </a:ext>
            </a:extLst>
          </p:cNvPr>
          <p:cNvSpPr>
            <a:spLocks noGrp="1"/>
          </p:cNvSpPr>
          <p:nvPr>
            <p:ph type="title"/>
          </p:nvPr>
        </p:nvSpPr>
        <p:spPr>
          <a:xfrm>
            <a:off x="953729" y="1926073"/>
            <a:ext cx="10579510" cy="5946308"/>
          </a:xfrm>
        </p:spPr>
        <p:txBody>
          <a:bodyPr/>
          <a:lstStyle/>
          <a:p>
            <a:pPr algn="l">
              <a:lnSpc>
                <a:spcPct val="150000"/>
              </a:lnSpc>
            </a:pPr>
            <a:r>
              <a:rPr lang="en-IN" sz="2000" dirty="0"/>
              <a:t>[1] M. Asim and E. Verdu, "Video anomaly detection system using deep convolutional and recurrent models," </a:t>
            </a:r>
            <a:r>
              <a:rPr lang="en-IN" sz="2000" i="1" dirty="0"/>
              <a:t>Results Eng.</a:t>
            </a:r>
            <a:r>
              <a:rPr lang="en-IN" sz="2000" dirty="0"/>
              <a:t>, vol. 17, 2023.</a:t>
            </a:r>
            <a:br>
              <a:rPr lang="en-IN" sz="2000" dirty="0"/>
            </a:br>
            <a:r>
              <a:rPr lang="en-IN" sz="2000" dirty="0"/>
              <a:t>[2] J. L. S. Gonzalez, J. A. Alvarez-Garcia, F. J. Rendon-</a:t>
            </a:r>
            <a:r>
              <a:rPr lang="en-IN" sz="2000" dirty="0" err="1"/>
              <a:t>Segador</a:t>
            </a:r>
            <a:r>
              <a:rPr lang="en-IN" sz="2000" dirty="0"/>
              <a:t>, and F. Carrara, "Conditioned cooperative training for semi-supervised weapon detection," </a:t>
            </a:r>
            <a:r>
              <a:rPr lang="en-IN" sz="2000" i="1" dirty="0"/>
              <a:t>Neural </a:t>
            </a:r>
            <a:r>
              <a:rPr lang="en-IN" sz="2000" i="1" dirty="0" err="1"/>
              <a:t>Netw</a:t>
            </a:r>
            <a:r>
              <a:rPr lang="en-IN" sz="2000" i="1" dirty="0"/>
              <a:t>.</a:t>
            </a:r>
            <a:r>
              <a:rPr lang="en-IN" sz="2000" dirty="0"/>
              <a:t>, vol. 164, pp. 294–305, 2023.</a:t>
            </a:r>
            <a:br>
              <a:rPr lang="en-IN" sz="2000" dirty="0"/>
            </a:br>
            <a:r>
              <a:rPr lang="en-IN" sz="2000" dirty="0"/>
              <a:t>[3] K. V. </a:t>
            </a:r>
            <a:r>
              <a:rPr lang="en-IN" sz="2000" dirty="0" err="1"/>
              <a:t>Hakare</a:t>
            </a:r>
            <a:r>
              <a:rPr lang="en-IN" sz="2000" dirty="0"/>
              <a:t>, D. P. Dogra, H. Choi, H. Kim, and I. J. Kim, "</a:t>
            </a:r>
            <a:r>
              <a:rPr lang="en-IN" sz="2000" dirty="0" err="1"/>
              <a:t>RareAnom</a:t>
            </a:r>
            <a:r>
              <a:rPr lang="en-IN" sz="2000" dirty="0"/>
              <a:t>: A benchmark video dataset for rare type anomalies," </a:t>
            </a:r>
            <a:r>
              <a:rPr lang="en-IN" sz="2000" i="1" dirty="0"/>
              <a:t>Pattern </a:t>
            </a:r>
            <a:r>
              <a:rPr lang="en-IN" sz="2000" i="1" dirty="0" err="1"/>
              <a:t>Recognit</a:t>
            </a:r>
            <a:r>
              <a:rPr lang="en-IN" sz="2000" i="1" dirty="0"/>
              <a:t>.</a:t>
            </a:r>
            <a:r>
              <a:rPr lang="en-IN" sz="2000" dirty="0"/>
              <a:t>, vol. 137, 2023.</a:t>
            </a:r>
            <a:br>
              <a:rPr lang="en-IN" sz="2000" dirty="0"/>
            </a:br>
            <a:r>
              <a:rPr lang="en-IN" sz="2000" dirty="0"/>
              <a:t>[4] A. Mahmood, "Abnormal </a:t>
            </a:r>
            <a:r>
              <a:rPr lang="en-IN" sz="2000" dirty="0" err="1"/>
              <a:t>behavior</a:t>
            </a:r>
            <a:r>
              <a:rPr lang="en-IN" sz="2000" dirty="0"/>
              <a:t> detection in uncrowded videos with two-stream 3D convolutional neural networks," </a:t>
            </a:r>
            <a:r>
              <a:rPr lang="en-IN" sz="2000" i="1" dirty="0"/>
              <a:t>Appl. Sci.</a:t>
            </a:r>
            <a:r>
              <a:rPr lang="en-IN" sz="2000" dirty="0"/>
              <a:t>, vol. 11, no. 9, 2021.</a:t>
            </a:r>
            <a:br>
              <a:rPr lang="en-IN" sz="2000" dirty="0"/>
            </a:br>
            <a:br>
              <a:rPr lang="en-IN" sz="2000" dirty="0"/>
            </a:br>
            <a:br>
              <a:rPr lang="en-IN" sz="2000" dirty="0">
                <a:effectLst/>
                <a:latin typeface="Times New Roman" panose="02020603050405020304" pitchFamily="18" charset="0"/>
                <a:ea typeface="Times New Roman" panose="02020603050405020304" pitchFamily="18" charset="0"/>
              </a:rPr>
            </a:br>
            <a:br>
              <a:rPr lang="en-IN" sz="2000" dirty="0">
                <a:effectLst/>
                <a:latin typeface="Times New Roman" panose="02020603050405020304" pitchFamily="18" charset="0"/>
                <a:ea typeface="Times New Roman" panose="02020603050405020304" pitchFamily="18" charset="0"/>
              </a:rPr>
            </a:br>
            <a:endParaRPr lang="en-IN" sz="2000" dirty="0"/>
          </a:p>
        </p:txBody>
      </p:sp>
      <p:sp>
        <p:nvSpPr>
          <p:cNvPr id="3" name="Text Placeholder 2">
            <a:extLst>
              <a:ext uri="{FF2B5EF4-FFF2-40B4-BE49-F238E27FC236}">
                <a16:creationId xmlns:a16="http://schemas.microsoft.com/office/drawing/2014/main" id="{B40FF424-99B8-9B72-FB55-2C257C634C7F}"/>
              </a:ext>
            </a:extLst>
          </p:cNvPr>
          <p:cNvSpPr>
            <a:spLocks noGrp="1"/>
          </p:cNvSpPr>
          <p:nvPr>
            <p:ph type="body" idx="1"/>
          </p:nvPr>
        </p:nvSpPr>
        <p:spPr>
          <a:xfrm>
            <a:off x="697812" y="1083808"/>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References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9597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F7609-CD96-F510-BBBE-D1FD25D2BA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E2D4FE-CB5A-A42A-6B36-603A28EC8A04}"/>
              </a:ext>
            </a:extLst>
          </p:cNvPr>
          <p:cNvSpPr>
            <a:spLocks noGrp="1"/>
          </p:cNvSpPr>
          <p:nvPr>
            <p:ph type="title"/>
          </p:nvPr>
        </p:nvSpPr>
        <p:spPr>
          <a:xfrm>
            <a:off x="1024113" y="1831617"/>
            <a:ext cx="10307323" cy="6869638"/>
          </a:xfrm>
        </p:spPr>
        <p:txBody>
          <a:bodyPr/>
          <a:lstStyle/>
          <a:p>
            <a:pPr algn="l">
              <a:lnSpc>
                <a:spcPct val="150000"/>
              </a:lnSpc>
            </a:pPr>
            <a:r>
              <a:rPr lang="en-IN" sz="2000" dirty="0"/>
              <a:t>[5] A. Man and G. M. Khan, "Real-world malicious event recognition in CCTV recording using Quasi-3D network," </a:t>
            </a:r>
            <a:r>
              <a:rPr lang="en-IN" sz="2000" i="1" dirty="0"/>
              <a:t>J. Ambient </a:t>
            </a:r>
            <a:r>
              <a:rPr lang="en-IN" sz="2000" i="1" dirty="0" err="1"/>
              <a:t>Intell</a:t>
            </a:r>
            <a:r>
              <a:rPr lang="en-IN" sz="2000" i="1" dirty="0"/>
              <a:t>. </a:t>
            </a:r>
            <a:r>
              <a:rPr lang="en-IN" sz="2000" i="1" dirty="0" err="1"/>
              <a:t>Humaniz</a:t>
            </a:r>
            <a:r>
              <a:rPr lang="en-IN" sz="2000" i="1" dirty="0"/>
              <a:t>. </a:t>
            </a:r>
            <a:r>
              <a:rPr lang="en-IN" sz="2000" i="1" dirty="0" err="1"/>
              <a:t>Comput</a:t>
            </a:r>
            <a:r>
              <a:rPr lang="en-IN" sz="2000" i="1" dirty="0"/>
              <a:t>.</a:t>
            </a:r>
            <a:r>
              <a:rPr lang="en-IN" sz="2000" dirty="0"/>
              <a:t>, vol. 13, pp. 1245–1259, 2022.</a:t>
            </a:r>
            <a:br>
              <a:rPr lang="en-IN" sz="2000" dirty="0"/>
            </a:br>
            <a:r>
              <a:rPr lang="en-IN" sz="2000" dirty="0"/>
              <a:t>[6] S. Mishra and S. Mishra, "Anomaly recognition from surveillance videos using 3D convolution neural network," </a:t>
            </a:r>
            <a:r>
              <a:rPr lang="en-IN" sz="2000" i="1" dirty="0"/>
              <a:t>Proceedings of the 6th International Conference on Communication and Electronics Systems (ICCES)</a:t>
            </a:r>
            <a:r>
              <a:rPr lang="en-IN" sz="2000" dirty="0"/>
              <a:t>, pp. 1102–1107, 2021. </a:t>
            </a:r>
            <a:r>
              <a:rPr lang="en-IN" sz="2000" dirty="0" err="1"/>
              <a:t>doi</a:t>
            </a:r>
            <a:r>
              <a:rPr lang="en-IN" sz="2000" dirty="0"/>
              <a:t>: 10.1109/ICCES51350.2021.9488972</a:t>
            </a:r>
            <a:br>
              <a:rPr lang="en-IN" sz="2000" dirty="0"/>
            </a:br>
            <a:r>
              <a:rPr lang="en-IN" sz="2000" dirty="0"/>
              <a:t>[7] S. </a:t>
            </a:r>
            <a:r>
              <a:rPr lang="en-IN" sz="2000" dirty="0" err="1"/>
              <a:t>Ozimi</a:t>
            </a:r>
            <a:r>
              <a:rPr lang="en-IN" sz="2000" dirty="0"/>
              <a:t>, D. D. Sio, F. Carlucci, and L. </a:t>
            </a:r>
            <a:r>
              <a:rPr lang="en-IN" sz="2000" dirty="0" err="1"/>
              <a:t>Sterpone</a:t>
            </a:r>
            <a:r>
              <a:rPr lang="en-IN" sz="2000" dirty="0"/>
              <a:t>, "Fighting for a future free from violence: A framework for real-time detection of 'Signal for Help'," </a:t>
            </a:r>
            <a:r>
              <a:rPr lang="en-IN" sz="2000" i="1" dirty="0" err="1"/>
              <a:t>Intell</a:t>
            </a:r>
            <a:r>
              <a:rPr lang="en-IN" sz="2000" i="1" dirty="0"/>
              <a:t>. Syst. Appl.</a:t>
            </a:r>
            <a:r>
              <a:rPr lang="en-IN" sz="2000" dirty="0"/>
              <a:t>, vol. 15, 2023.</a:t>
            </a:r>
            <a:br>
              <a:rPr lang="en-IN" sz="2000" dirty="0"/>
            </a:br>
            <a:r>
              <a:rPr lang="en-IN" sz="2000" dirty="0"/>
              <a:t>[8] G. Tang, H. Ding, M. Duan, Y. Pu, Z. Yang, and H. Li, "Fighting against terrorism: A real-time CCTV autonomous weapons detection based on improved YOLO v4," </a:t>
            </a:r>
            <a:r>
              <a:rPr lang="en-IN" sz="2000" i="1" dirty="0"/>
              <a:t>Digit. Signal Process.</a:t>
            </a:r>
            <a:r>
              <a:rPr lang="en-IN" sz="2000" dirty="0"/>
              <a:t>, vol. 134, 2023.</a:t>
            </a:r>
            <a:br>
              <a:rPr lang="en-IN" sz="2000" dirty="0"/>
            </a:br>
            <a:br>
              <a:rPr lang="en-IN" sz="2000" dirty="0"/>
            </a:br>
            <a:br>
              <a:rPr lang="en-IN" sz="2000" dirty="0"/>
            </a:br>
            <a:br>
              <a:rPr lang="en-IN" sz="2000" dirty="0">
                <a:effectLst/>
                <a:latin typeface="Times New Roman" panose="02020603050405020304" pitchFamily="18" charset="0"/>
                <a:ea typeface="Times New Roman" panose="02020603050405020304" pitchFamily="18" charset="0"/>
              </a:rPr>
            </a:br>
            <a:br>
              <a:rPr lang="en-IN" sz="2000" dirty="0">
                <a:effectLst/>
                <a:latin typeface="Times New Roman" panose="02020603050405020304" pitchFamily="18" charset="0"/>
                <a:ea typeface="Times New Roman" panose="02020603050405020304" pitchFamily="18" charset="0"/>
              </a:rPr>
            </a:br>
            <a:endParaRPr lang="en-IN" sz="2000" dirty="0"/>
          </a:p>
        </p:txBody>
      </p:sp>
      <p:sp>
        <p:nvSpPr>
          <p:cNvPr id="3" name="Text Placeholder 2">
            <a:extLst>
              <a:ext uri="{FF2B5EF4-FFF2-40B4-BE49-F238E27FC236}">
                <a16:creationId xmlns:a16="http://schemas.microsoft.com/office/drawing/2014/main" id="{2AE6CB20-9F5F-076E-DFFA-961158CF2F3B}"/>
              </a:ext>
            </a:extLst>
          </p:cNvPr>
          <p:cNvSpPr>
            <a:spLocks noGrp="1"/>
          </p:cNvSpPr>
          <p:nvPr>
            <p:ph type="body" idx="1"/>
          </p:nvPr>
        </p:nvSpPr>
        <p:spPr>
          <a:xfrm>
            <a:off x="697812" y="991178"/>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References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4312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35A96-156E-5AE7-7046-057DD7001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25620-D1D8-BD84-B3E8-9DA8C7F1AC23}"/>
              </a:ext>
            </a:extLst>
          </p:cNvPr>
          <p:cNvSpPr>
            <a:spLocks noGrp="1"/>
          </p:cNvSpPr>
          <p:nvPr>
            <p:ph type="title"/>
          </p:nvPr>
        </p:nvSpPr>
        <p:spPr>
          <a:xfrm>
            <a:off x="697812" y="1625140"/>
            <a:ext cx="10884587" cy="8716297"/>
          </a:xfrm>
        </p:spPr>
        <p:txBody>
          <a:bodyPr/>
          <a:lstStyle/>
          <a:p>
            <a:pPr>
              <a:lnSpc>
                <a:spcPct val="150000"/>
              </a:lnSpc>
            </a:pPr>
            <a:r>
              <a:rPr lang="en-IN" sz="2000" dirty="0"/>
              <a:t>[9] W. Ullah, T. Hussain, and S. W. Baik, "Vision transformer attention with </a:t>
            </a:r>
            <a:r>
              <a:rPr lang="en-IN" sz="2000" dirty="0" err="1"/>
              <a:t>multireservoir</a:t>
            </a:r>
            <a:r>
              <a:rPr lang="en-IN" sz="2000" dirty="0"/>
              <a:t> echo state network for anomaly recognition," </a:t>
            </a:r>
            <a:r>
              <a:rPr lang="en-IN" sz="2000" i="1" dirty="0"/>
              <a:t>Inf. Process. Manag.</a:t>
            </a:r>
            <a:r>
              <a:rPr lang="en-IN" sz="2000" dirty="0"/>
              <a:t>, vol. 60, no. 3, 2023.</a:t>
            </a:r>
            <a:br>
              <a:rPr lang="en-IN" sz="2000" dirty="0"/>
            </a:br>
            <a:r>
              <a:rPr lang="en-IN" sz="2000" dirty="0"/>
              <a:t>[10] W. Ullah, F. U. M. Ullah, Z. A. Khan, and S. W. Baik, "Sequential attention mechanism for weakly supervised video anomaly detection," </a:t>
            </a:r>
            <a:r>
              <a:rPr lang="en-IN" sz="2000" i="1" dirty="0"/>
              <a:t>Expert Syst. Appl.</a:t>
            </a:r>
            <a:r>
              <a:rPr lang="en-IN" sz="2000" dirty="0"/>
              <a:t>, vol. 213, 2023.</a:t>
            </a:r>
            <a:br>
              <a:rPr lang="en-IN" sz="2000" dirty="0"/>
            </a:br>
            <a:r>
              <a:rPr lang="en-IN" sz="2000" dirty="0"/>
              <a:t>[11] W. Ullah, T. Hussain, Z. A. Khan, U. Haroon, and S. W. Baik, "Intelligent dual stream CNN and echo state network for anomaly detection," </a:t>
            </a:r>
            <a:r>
              <a:rPr lang="en-IN" sz="2000" i="1" dirty="0" err="1"/>
              <a:t>Knowl</a:t>
            </a:r>
            <a:r>
              <a:rPr lang="en-IN" sz="2000" i="1" dirty="0"/>
              <a:t>.-Based Syst.</a:t>
            </a:r>
            <a:r>
              <a:rPr lang="en-IN" sz="2000" dirty="0"/>
              <a:t>, vol. 249, 2022.</a:t>
            </a:r>
            <a:br>
              <a:rPr lang="en-IN" sz="2000" dirty="0"/>
            </a:br>
            <a:r>
              <a:rPr lang="en-IN" sz="2000" dirty="0"/>
              <a:t>[12] S. A. Umon, R. Goni, N. B. Hashem, M. T. Shahria, and R. M. Rahman, "Violence detection by pretrained modules with different deep learning approaches," </a:t>
            </a:r>
            <a:r>
              <a:rPr lang="en-IN" sz="2000" i="1" dirty="0"/>
              <a:t>Vietnam J. </a:t>
            </a:r>
            <a:r>
              <a:rPr lang="en-IN" sz="2000" i="1" dirty="0" err="1"/>
              <a:t>Comput</a:t>
            </a:r>
            <a:r>
              <a:rPr lang="en-IN" sz="2000" i="1" dirty="0"/>
              <a:t>. Sci.</a:t>
            </a:r>
            <a:r>
              <a:rPr lang="en-IN" sz="2000" dirty="0"/>
              <a:t>, 2019.</a:t>
            </a:r>
            <a:br>
              <a:rPr lang="en-IN" sz="2000" dirty="0"/>
            </a:br>
            <a:r>
              <a:rPr lang="en-IN" sz="2000" dirty="0"/>
              <a:t>[13] Y. Yao, A. Dong, Z. Liu, Y. Jiang, Z. Guo, J. Cheng, Q. Guan, and P. Luo, "Extracting the pickpocketing information implied in the built environment by treating it as the anomalies," </a:t>
            </a:r>
            <a:r>
              <a:rPr lang="en-IN" sz="2000" i="1" dirty="0"/>
              <a:t>Cities</a:t>
            </a:r>
            <a:r>
              <a:rPr lang="en-IN" sz="2000" dirty="0"/>
              <a:t>, vol. 139, 2023.</a:t>
            </a:r>
            <a:br>
              <a:rPr lang="en-IN" sz="2000" dirty="0"/>
            </a:br>
            <a:br>
              <a:rPr lang="en-IN" sz="2000" dirty="0"/>
            </a:br>
            <a:br>
              <a:rPr lang="en-IN" sz="2000" dirty="0"/>
            </a:br>
            <a:br>
              <a:rPr lang="en-IN" sz="2000" dirty="0"/>
            </a:br>
            <a:br>
              <a:rPr lang="en-IN" sz="2000" dirty="0"/>
            </a:br>
            <a:br>
              <a:rPr lang="en-IN" sz="2000" dirty="0"/>
            </a:br>
            <a:br>
              <a:rPr lang="en-IN" sz="2000" dirty="0">
                <a:effectLst/>
                <a:latin typeface="Times New Roman" panose="02020603050405020304" pitchFamily="18" charset="0"/>
                <a:ea typeface="Times New Roman" panose="02020603050405020304" pitchFamily="18" charset="0"/>
              </a:rPr>
            </a:br>
            <a:br>
              <a:rPr lang="en-IN" sz="2000" dirty="0">
                <a:effectLst/>
                <a:latin typeface="Times New Roman" panose="02020603050405020304" pitchFamily="18" charset="0"/>
                <a:ea typeface="Times New Roman" panose="02020603050405020304" pitchFamily="18" charset="0"/>
              </a:rPr>
            </a:br>
            <a:endParaRPr lang="en-IN" sz="2000" dirty="0"/>
          </a:p>
        </p:txBody>
      </p:sp>
      <p:sp>
        <p:nvSpPr>
          <p:cNvPr id="3" name="Text Placeholder 2">
            <a:extLst>
              <a:ext uri="{FF2B5EF4-FFF2-40B4-BE49-F238E27FC236}">
                <a16:creationId xmlns:a16="http://schemas.microsoft.com/office/drawing/2014/main" id="{5A4366FE-1728-FC21-D6F9-108BCA5761F7}"/>
              </a:ext>
            </a:extLst>
          </p:cNvPr>
          <p:cNvSpPr>
            <a:spLocks noGrp="1"/>
          </p:cNvSpPr>
          <p:nvPr>
            <p:ph type="body" idx="1"/>
          </p:nvPr>
        </p:nvSpPr>
        <p:spPr>
          <a:xfrm>
            <a:off x="697812" y="991178"/>
            <a:ext cx="10959927" cy="492443"/>
          </a:xfrm>
        </p:spPr>
        <p:txBody>
          <a:bodyPr/>
          <a:lstStyle/>
          <a:p>
            <a:pPr algn="ctr"/>
            <a:r>
              <a:rPr lang="en-US" sz="3200" b="1" dirty="0">
                <a:latin typeface="Times New Roman" panose="02020603050405020304" pitchFamily="18" charset="0"/>
                <a:cs typeface="Times New Roman" panose="02020603050405020304" pitchFamily="18" charset="0"/>
              </a:rPr>
              <a:t>References</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792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C9DA0-3451-E850-B923-A9063D61AE81}"/>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3374D7F-421D-60EB-8C1F-A6226F644EBB}"/>
              </a:ext>
            </a:extLst>
          </p:cNvPr>
          <p:cNvGraphicFramePr>
            <a:graphicFrameLocks noGrp="1"/>
          </p:cNvGraphicFramePr>
          <p:nvPr/>
        </p:nvGraphicFramePr>
        <p:xfrm>
          <a:off x="283780" y="966952"/>
          <a:ext cx="11624439" cy="5507420"/>
        </p:xfrm>
        <a:graphic>
          <a:graphicData uri="http://schemas.openxmlformats.org/drawingml/2006/table">
            <a:tbl>
              <a:tblPr firstRow="1" bandRow="1">
                <a:tableStyleId>{5C22544A-7EE6-4342-B048-85BDC9FD1C3A}</a:tableStyleId>
              </a:tblPr>
              <a:tblGrid>
                <a:gridCol w="788097">
                  <a:extLst>
                    <a:ext uri="{9D8B030D-6E8A-4147-A177-3AD203B41FA5}">
                      <a16:colId xmlns:a16="http://schemas.microsoft.com/office/drawing/2014/main" val="3130625498"/>
                    </a:ext>
                  </a:extLst>
                </a:gridCol>
                <a:gridCol w="2333475">
                  <a:extLst>
                    <a:ext uri="{9D8B030D-6E8A-4147-A177-3AD203B41FA5}">
                      <a16:colId xmlns:a16="http://schemas.microsoft.com/office/drawing/2014/main" val="4215555727"/>
                    </a:ext>
                  </a:extLst>
                </a:gridCol>
                <a:gridCol w="1705524">
                  <a:extLst>
                    <a:ext uri="{9D8B030D-6E8A-4147-A177-3AD203B41FA5}">
                      <a16:colId xmlns:a16="http://schemas.microsoft.com/office/drawing/2014/main" val="220860321"/>
                    </a:ext>
                  </a:extLst>
                </a:gridCol>
                <a:gridCol w="1576196">
                  <a:extLst>
                    <a:ext uri="{9D8B030D-6E8A-4147-A177-3AD203B41FA5}">
                      <a16:colId xmlns:a16="http://schemas.microsoft.com/office/drawing/2014/main" val="971867863"/>
                    </a:ext>
                  </a:extLst>
                </a:gridCol>
                <a:gridCol w="1576197">
                  <a:extLst>
                    <a:ext uri="{9D8B030D-6E8A-4147-A177-3AD203B41FA5}">
                      <a16:colId xmlns:a16="http://schemas.microsoft.com/office/drawing/2014/main" val="3332612901"/>
                    </a:ext>
                  </a:extLst>
                </a:gridCol>
                <a:gridCol w="1280659">
                  <a:extLst>
                    <a:ext uri="{9D8B030D-6E8A-4147-A177-3AD203B41FA5}">
                      <a16:colId xmlns:a16="http://schemas.microsoft.com/office/drawing/2014/main" val="1961217098"/>
                    </a:ext>
                  </a:extLst>
                </a:gridCol>
                <a:gridCol w="2364291">
                  <a:extLst>
                    <a:ext uri="{9D8B030D-6E8A-4147-A177-3AD203B41FA5}">
                      <a16:colId xmlns:a16="http://schemas.microsoft.com/office/drawing/2014/main" val="3287415372"/>
                    </a:ext>
                  </a:extLst>
                </a:gridCol>
              </a:tblGrid>
              <a:tr h="829644">
                <a:tc>
                  <a:txBody>
                    <a:bodyPr/>
                    <a:lstStyle/>
                    <a:p>
                      <a:pPr algn="ctr"/>
                      <a:r>
                        <a:rPr lang="en-US" sz="1800" dirty="0">
                          <a:latin typeface="Times New Roman" panose="02020603050405020304" pitchFamily="18" charset="0"/>
                          <a:cs typeface="Times New Roman" panose="02020603050405020304" pitchFamily="18" charset="0"/>
                        </a:rPr>
                        <a:t>Sl. 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Name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Place of publication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Methodology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Dataset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Anamoly detected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49056923"/>
                  </a:ext>
                </a:extLst>
              </a:tr>
              <a:tr h="4677776">
                <a:tc>
                  <a:txBody>
                    <a:bodyPr/>
                    <a:lstStyle/>
                    <a:p>
                      <a:pPr algn="ctr"/>
                      <a:r>
                        <a:rPr lang="en-US" sz="1800" dirty="0">
                          <a:latin typeface="Times New Roman" panose="02020603050405020304" pitchFamily="18" charset="0"/>
                          <a:cs typeface="Times New Roman" panose="02020603050405020304" pitchFamily="18" charset="0"/>
                        </a:rPr>
                        <a:t>4</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hlinkClick r:id=""/>
                        </a:rPr>
                        <a:t>Real-world malicious event recognition in CCTV recording using Quasi-3D network. </a:t>
                      </a:r>
                    </a:p>
                    <a:p>
                      <a:pPr algn="l"/>
                      <a:r>
                        <a:rPr lang="en-US" sz="1800" dirty="0">
                          <a:latin typeface="Times New Roman" panose="02020603050405020304" pitchFamily="18" charset="0"/>
                          <a:cs typeface="Times New Roman" panose="02020603050405020304" pitchFamily="18" charset="0"/>
                          <a:hlinkClick r:id=""/>
                        </a:rPr>
                        <a:t>(January 2022)</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b="0" i="0" dirty="0">
                          <a:solidFill>
                            <a:schemeClr val="dk1"/>
                          </a:solidFill>
                          <a:effectLst/>
                          <a:latin typeface="Times New Roman" panose="02020603050405020304" pitchFamily="18" charset="0"/>
                          <a:ea typeface="+mn-ea"/>
                          <a:cs typeface="Times New Roman" panose="02020603050405020304" pitchFamily="18" charset="0"/>
                        </a:rPr>
                        <a:t>Journal of Ambient Intelligence and Humanized Computing</a:t>
                      </a:r>
                    </a:p>
                    <a:p>
                      <a:pPr algn="l"/>
                      <a:r>
                        <a:rPr lang="en-IN" sz="1800" b="0" i="0" dirty="0">
                          <a:solidFill>
                            <a:schemeClr val="dk1"/>
                          </a:solidFill>
                          <a:effectLst/>
                          <a:latin typeface="Times New Roman" panose="02020603050405020304" pitchFamily="18" charset="0"/>
                          <a:ea typeface="+mn-ea"/>
                          <a:cs typeface="Times New Roman" panose="02020603050405020304" pitchFamily="18" charset="0"/>
                        </a:rPr>
                        <a:t>Volume 14,</a:t>
                      </a:r>
                    </a:p>
                    <a:p>
                      <a:pPr algn="l"/>
                      <a:r>
                        <a:rPr lang="en-IN" sz="1800" b="0" i="0" dirty="0">
                          <a:solidFill>
                            <a:schemeClr val="dk1"/>
                          </a:solidFill>
                          <a:effectLst/>
                          <a:latin typeface="Times New Roman" panose="02020603050405020304" pitchFamily="18" charset="0"/>
                          <a:ea typeface="+mn-ea"/>
                          <a:cs typeface="Times New Roman" panose="02020603050405020304" pitchFamily="18" charset="0"/>
                        </a:rPr>
                        <a:t>Pages 10457–10472</a:t>
                      </a:r>
                      <a:endParaRPr lang="en-IN" sz="1800" b="0" dirty="0">
                        <a:latin typeface="Times New Roman" panose="02020603050405020304" pitchFamily="18" charset="0"/>
                        <a:cs typeface="Times New Roman" panose="02020603050405020304" pitchFamily="18" charset="0"/>
                      </a:endParaRPr>
                    </a:p>
                  </a:txBody>
                  <a:tcPr/>
                </a:tc>
                <a:tc>
                  <a:txBody>
                    <a:bodyPr/>
                    <a:lstStyle/>
                    <a:p>
                      <a:pPr algn="l"/>
                      <a:r>
                        <a:rPr lang="en-IN" sz="1800" dirty="0">
                          <a:latin typeface="Times New Roman" panose="02020603050405020304" pitchFamily="18" charset="0"/>
                          <a:cs typeface="Times New Roman" panose="02020603050405020304" pitchFamily="18" charset="0"/>
                        </a:rPr>
                        <a:t>2D Convolution filters, </a:t>
                      </a:r>
                    </a:p>
                    <a:p>
                      <a:pPr algn="l"/>
                      <a:r>
                        <a:rPr lang="en-IN" sz="1800" dirty="0">
                          <a:latin typeface="Times New Roman" panose="02020603050405020304" pitchFamily="18" charset="0"/>
                          <a:cs typeface="Times New Roman" panose="02020603050405020304" pitchFamily="18" charset="0"/>
                        </a:rPr>
                        <a:t>3D Convolution, ResNet</a:t>
                      </a:r>
                    </a:p>
                  </a:txBody>
                  <a:tcPr/>
                </a:tc>
                <a:tc>
                  <a:txBody>
                    <a:bodyPr/>
                    <a:lstStyle/>
                    <a:p>
                      <a:pPr algn="l"/>
                      <a:r>
                        <a:rPr lang="en-US" sz="1800" dirty="0">
                          <a:latin typeface="Times New Roman" panose="02020603050405020304" pitchFamily="18" charset="0"/>
                          <a:cs typeface="Times New Roman" panose="02020603050405020304" pitchFamily="18" charset="0"/>
                        </a:rPr>
                        <a:t>Crimes Scene</a:t>
                      </a:r>
                    </a:p>
                    <a:p>
                      <a:pPr algn="l"/>
                      <a:r>
                        <a:rPr lang="en-US" sz="1800" dirty="0">
                          <a:latin typeface="Times New Roman" panose="02020603050405020304" pitchFamily="18" charset="0"/>
                          <a:cs typeface="Times New Roman" panose="02020603050405020304" pitchFamily="18" charset="0"/>
                        </a:rPr>
                        <a:t>Customized, </a:t>
                      </a:r>
                    </a:p>
                    <a:p>
                      <a:pPr algn="l"/>
                      <a:r>
                        <a:rPr lang="en-US" sz="1800" dirty="0">
                          <a:latin typeface="Times New Roman" panose="02020603050405020304" pitchFamily="18" charset="0"/>
                          <a:cs typeface="Times New Roman" panose="02020603050405020304" pitchFamily="18" charset="0"/>
                        </a:rPr>
                        <a:t>Hockey Fight</a:t>
                      </a:r>
                      <a:r>
                        <a:rPr lang="en-IN" sz="1800" dirty="0">
                          <a:latin typeface="Times New Roman" panose="02020603050405020304" pitchFamily="18" charset="0"/>
                          <a:cs typeface="Times New Roman" panose="02020603050405020304" pitchFamily="18" charset="0"/>
                        </a:rPr>
                        <a:t>(1000 videos)</a:t>
                      </a:r>
                    </a:p>
                  </a:txBody>
                  <a:tcPr/>
                </a:tc>
                <a:tc>
                  <a:txBody>
                    <a:bodyPr/>
                    <a:lstStyle/>
                    <a:p>
                      <a:pPr algn="ctr"/>
                      <a:r>
                        <a:rPr lang="en-IN" sz="1800" dirty="0">
                          <a:latin typeface="Times New Roman" panose="02020603050405020304" pitchFamily="18" charset="0"/>
                          <a:cs typeface="Times New Roman" panose="02020603050405020304" pitchFamily="18" charset="0"/>
                        </a:rPr>
                        <a:t>shooting, fighting, vandalism</a:t>
                      </a:r>
                    </a:p>
                  </a:txBody>
                  <a:tcPr/>
                </a:tc>
                <a:tc>
                  <a:txBody>
                    <a:bodyPr/>
                    <a:lstStyle/>
                    <a:p>
                      <a:pPr algn="l"/>
                      <a:r>
                        <a:rPr lang="en-IN" sz="1800" dirty="0">
                          <a:latin typeface="Times New Roman" panose="02020603050405020304" pitchFamily="18" charset="0"/>
                          <a:cs typeface="Times New Roman" panose="02020603050405020304" pitchFamily="18" charset="0"/>
                        </a:rPr>
                        <a:t>-The anomalies in the data set are limited ,and the model can be further trained on diverse types of anomalies.</a:t>
                      </a:r>
                    </a:p>
                    <a:p>
                      <a:pPr algn="l"/>
                      <a:endParaRPr lang="en-IN" sz="1800" dirty="0">
                        <a:latin typeface="Times New Roman" panose="02020603050405020304" pitchFamily="18" charset="0"/>
                        <a:cs typeface="Times New Roman" panose="02020603050405020304" pitchFamily="18" charset="0"/>
                      </a:endParaRPr>
                    </a:p>
                    <a:p>
                      <a:pPr algn="l"/>
                      <a:r>
                        <a:rPr lang="en-IN" sz="1800" dirty="0">
                          <a:latin typeface="Times New Roman" panose="02020603050405020304" pitchFamily="18" charset="0"/>
                          <a:cs typeface="Times New Roman" panose="02020603050405020304" pitchFamily="18" charset="0"/>
                        </a:rPr>
                        <a:t>-Characterization and removal of redundancy in the model improves the frame processing rate, which can handle anomalies effectively.</a:t>
                      </a:r>
                    </a:p>
                  </a:txBody>
                  <a:tcPr/>
                </a:tc>
                <a:extLst>
                  <a:ext uri="{0D108BD9-81ED-4DB2-BD59-A6C34878D82A}">
                    <a16:rowId xmlns:a16="http://schemas.microsoft.com/office/drawing/2014/main" val="1746723082"/>
                  </a:ext>
                </a:extLst>
              </a:tr>
            </a:tbl>
          </a:graphicData>
        </a:graphic>
      </p:graphicFrame>
    </p:spTree>
    <p:extLst>
      <p:ext uri="{BB962C8B-B14F-4D97-AF65-F5344CB8AC3E}">
        <p14:creationId xmlns:p14="http://schemas.microsoft.com/office/powerpoint/2010/main" val="197161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49616AD-69C2-B2AC-1E3D-9DDAC3D2D1E2}"/>
              </a:ext>
            </a:extLst>
          </p:cNvPr>
          <p:cNvGraphicFramePr>
            <a:graphicFrameLocks noGrp="1"/>
          </p:cNvGraphicFramePr>
          <p:nvPr/>
        </p:nvGraphicFramePr>
        <p:xfrm>
          <a:off x="192360" y="954689"/>
          <a:ext cx="11807279" cy="6418003"/>
        </p:xfrm>
        <a:graphic>
          <a:graphicData uri="http://schemas.openxmlformats.org/drawingml/2006/table">
            <a:tbl>
              <a:tblPr firstRow="1" bandRow="1">
                <a:tableStyleId>{5C22544A-7EE6-4342-B048-85BDC9FD1C3A}</a:tableStyleId>
              </a:tblPr>
              <a:tblGrid>
                <a:gridCol w="606426">
                  <a:extLst>
                    <a:ext uri="{9D8B030D-6E8A-4147-A177-3AD203B41FA5}">
                      <a16:colId xmlns:a16="http://schemas.microsoft.com/office/drawing/2014/main" val="2325394568"/>
                    </a:ext>
                  </a:extLst>
                </a:gridCol>
                <a:gridCol w="2730651">
                  <a:extLst>
                    <a:ext uri="{9D8B030D-6E8A-4147-A177-3AD203B41FA5}">
                      <a16:colId xmlns:a16="http://schemas.microsoft.com/office/drawing/2014/main" val="1809107340"/>
                    </a:ext>
                  </a:extLst>
                </a:gridCol>
                <a:gridCol w="1465884">
                  <a:extLst>
                    <a:ext uri="{9D8B030D-6E8A-4147-A177-3AD203B41FA5}">
                      <a16:colId xmlns:a16="http://schemas.microsoft.com/office/drawing/2014/main" val="3668031540"/>
                    </a:ext>
                  </a:extLst>
                </a:gridCol>
                <a:gridCol w="1871193">
                  <a:extLst>
                    <a:ext uri="{9D8B030D-6E8A-4147-A177-3AD203B41FA5}">
                      <a16:colId xmlns:a16="http://schemas.microsoft.com/office/drawing/2014/main" val="462436575"/>
                    </a:ext>
                  </a:extLst>
                </a:gridCol>
                <a:gridCol w="1460882">
                  <a:extLst>
                    <a:ext uri="{9D8B030D-6E8A-4147-A177-3AD203B41FA5}">
                      <a16:colId xmlns:a16="http://schemas.microsoft.com/office/drawing/2014/main" val="257710484"/>
                    </a:ext>
                  </a:extLst>
                </a:gridCol>
                <a:gridCol w="1428095">
                  <a:extLst>
                    <a:ext uri="{9D8B030D-6E8A-4147-A177-3AD203B41FA5}">
                      <a16:colId xmlns:a16="http://schemas.microsoft.com/office/drawing/2014/main" val="4079863024"/>
                    </a:ext>
                  </a:extLst>
                </a:gridCol>
                <a:gridCol w="2244148">
                  <a:extLst>
                    <a:ext uri="{9D8B030D-6E8A-4147-A177-3AD203B41FA5}">
                      <a16:colId xmlns:a16="http://schemas.microsoft.com/office/drawing/2014/main" val="3045771254"/>
                    </a:ext>
                  </a:extLst>
                </a:gridCol>
              </a:tblGrid>
              <a:tr h="795351">
                <a:tc>
                  <a:txBody>
                    <a:bodyPr/>
                    <a:lstStyle/>
                    <a:p>
                      <a:pPr algn="ctr"/>
                      <a:r>
                        <a:rPr lang="en-US" sz="1800" dirty="0">
                          <a:latin typeface="Times New Roman" panose="02020603050405020304" pitchFamily="18" charset="0"/>
                          <a:cs typeface="Times New Roman" panose="02020603050405020304" pitchFamily="18" charset="0"/>
                        </a:rPr>
                        <a:t>Sl. 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Name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Place of publication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Methodology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Dataset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Anamoly detected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2385538"/>
                  </a:ext>
                </a:extLst>
              </a:tr>
              <a:tr h="2239372">
                <a:tc>
                  <a:txBody>
                    <a:bodyPr/>
                    <a:lstStyle/>
                    <a:p>
                      <a:pPr algn="ctr"/>
                      <a:r>
                        <a:rPr lang="en-US" sz="1800" u="none" dirty="0">
                          <a:solidFill>
                            <a:schemeClr val="tx1"/>
                          </a:solidFill>
                          <a:latin typeface="Times New Roman" panose="02020603050405020304" pitchFamily="18" charset="0"/>
                          <a:cs typeface="Times New Roman" panose="02020603050405020304" pitchFamily="18" charset="0"/>
                        </a:rPr>
                        <a:t>5</a:t>
                      </a:r>
                      <a:endParaRPr lang="en-IN" sz="18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hlinkClick r:id="rId2"/>
                        </a:rPr>
                        <a:t>Violence Detection by Pretrained Modules with Different Deep Learning Approaches.</a:t>
                      </a:r>
                    </a:p>
                    <a:p>
                      <a:pPr algn="l"/>
                      <a:r>
                        <a:rPr lang="en-US" sz="1800" b="0" u="none" dirty="0">
                          <a:solidFill>
                            <a:schemeClr val="tx1"/>
                          </a:solidFill>
                          <a:latin typeface="Times New Roman" panose="02020603050405020304" pitchFamily="18" charset="0"/>
                          <a:cs typeface="Times New Roman" panose="02020603050405020304" pitchFamily="18" charset="0"/>
                          <a:hlinkClick r:id="rId2"/>
                        </a:rPr>
                        <a:t>(2020)</a:t>
                      </a:r>
                      <a:endParaRPr lang="en-IN" sz="1800" u="none"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l"/>
                      <a:r>
                        <a:rPr lang="en-US" sz="1800" b="0" u="none" dirty="0">
                          <a:solidFill>
                            <a:schemeClr val="tx1"/>
                          </a:solidFill>
                          <a:latin typeface="Times New Roman" panose="02020603050405020304" pitchFamily="18" charset="0"/>
                          <a:cs typeface="Times New Roman" panose="02020603050405020304" pitchFamily="18" charset="0"/>
                        </a:rPr>
                        <a:t>Vietnam Journal of Computer Science Vol. 07, No. 01, pp. 19-40</a:t>
                      </a:r>
                    </a:p>
                  </a:txBody>
                  <a:tcPr/>
                </a:tc>
                <a:tc>
                  <a:txBody>
                    <a:bodyPr/>
                    <a:lstStyle/>
                    <a:p>
                      <a:pPr algn="l"/>
                      <a:r>
                        <a:rPr lang="en-IN" sz="1800" dirty="0">
                          <a:latin typeface="Times New Roman" panose="02020603050405020304" pitchFamily="18" charset="0"/>
                          <a:cs typeface="Times New Roman" panose="02020603050405020304" pitchFamily="18" charset="0"/>
                        </a:rPr>
                        <a:t>LSTM, VGG16/19, ResNet50 </a:t>
                      </a:r>
                    </a:p>
                  </a:txBody>
                  <a:tcPr/>
                </a:tc>
                <a:tc>
                  <a:txBody>
                    <a:bodyPr/>
                    <a:lstStyle/>
                    <a:p>
                      <a:pPr algn="l"/>
                      <a:r>
                        <a:rPr lang="en-IN" sz="1800" dirty="0">
                          <a:latin typeface="Times New Roman" panose="02020603050405020304" pitchFamily="18" charset="0"/>
                          <a:cs typeface="Times New Roman" panose="02020603050405020304" pitchFamily="18" charset="0"/>
                        </a:rPr>
                        <a:t>Movies </a:t>
                      </a:r>
                    </a:p>
                  </a:txBody>
                  <a:tcPr/>
                </a:tc>
                <a:tc>
                  <a:txBody>
                    <a:bodyPr/>
                    <a:lstStyle/>
                    <a:p>
                      <a:pPr algn="ctr"/>
                      <a:r>
                        <a:rPr lang="en-IN" sz="1800" dirty="0">
                          <a:latin typeface="Times New Roman" panose="02020603050405020304" pitchFamily="18" charset="0"/>
                          <a:cs typeface="Times New Roman" panose="02020603050405020304" pitchFamily="18" charset="0"/>
                        </a:rPr>
                        <a:t>violent, panic </a:t>
                      </a:r>
                    </a:p>
                  </a:txBody>
                  <a:tcPr/>
                </a:tc>
                <a:tc>
                  <a:txBody>
                    <a:bodyPr/>
                    <a:lstStyle/>
                    <a:p>
                      <a:pPr algn="l"/>
                      <a:r>
                        <a:rPr lang="en-US" sz="1800" dirty="0">
                          <a:latin typeface="Times New Roman" panose="02020603050405020304" pitchFamily="18" charset="0"/>
                          <a:cs typeface="Times New Roman" panose="02020603050405020304" pitchFamily="18" charset="0"/>
                        </a:rPr>
                        <a:t>-Missed to detect violence triggering behavior. </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-Smaller dataset yields marginal overfitting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8220141"/>
                  </a:ext>
                </a:extLst>
              </a:tr>
              <a:tr h="2505981">
                <a:tc>
                  <a:txBody>
                    <a:bodyPr/>
                    <a:lstStyle/>
                    <a:p>
                      <a:pPr algn="ctr"/>
                      <a:r>
                        <a:rPr lang="en-US" sz="1800" dirty="0">
                          <a:latin typeface="Times New Roman" panose="02020603050405020304" pitchFamily="18" charset="0"/>
                          <a:cs typeface="Times New Roman" panose="02020603050405020304" pitchFamily="18" charset="0"/>
                        </a:rPr>
                        <a:t>6</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hlinkClick r:id=""/>
                        </a:rPr>
                        <a:t>Vision transformer attention with multi reservoir echo state network for anomaly recognition.</a:t>
                      </a:r>
                    </a:p>
                    <a:p>
                      <a:pPr algn="l"/>
                      <a:r>
                        <a:rPr lang="en-US" sz="1800" dirty="0">
                          <a:latin typeface="Times New Roman" panose="02020603050405020304" pitchFamily="18" charset="0"/>
                          <a:cs typeface="Times New Roman" panose="02020603050405020304" pitchFamily="18" charset="0"/>
                          <a:hlinkClick r:id=""/>
                        </a:rPr>
                        <a:t>( May 2023)</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Information Processing &amp; Management</a:t>
                      </a:r>
                    </a:p>
                    <a:p>
                      <a:pPr algn="ctr"/>
                      <a:r>
                        <a:rPr lang="en-US" sz="1800" dirty="0">
                          <a:latin typeface="Times New Roman" panose="02020603050405020304" pitchFamily="18" charset="0"/>
                          <a:cs typeface="Times New Roman" panose="02020603050405020304" pitchFamily="18" charset="0"/>
                        </a:rPr>
                        <a:t>Volume 60, Issue 3, Article 103289</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sz="1800" dirty="0">
                          <a:latin typeface="Times New Roman" panose="02020603050405020304" pitchFamily="18" charset="0"/>
                          <a:cs typeface="Times New Roman" panose="02020603050405020304" pitchFamily="18" charset="0"/>
                        </a:rPr>
                        <a:t>Sequential learning (ESN), Vision transformer, multiple reservoirs with an attention mechanism, FPGM (Filter Pruning via Geometric Median)</a:t>
                      </a:r>
                    </a:p>
                  </a:txBody>
                  <a:tcPr/>
                </a:tc>
                <a:tc>
                  <a:txBody>
                    <a:bodyPr/>
                    <a:lstStyle/>
                    <a:p>
                      <a:pPr algn="l"/>
                      <a:r>
                        <a:rPr lang="es-ES" sz="1800" dirty="0">
                          <a:latin typeface="Times New Roman" panose="02020603050405020304" pitchFamily="18" charset="0"/>
                          <a:cs typeface="Times New Roman" panose="02020603050405020304" pitchFamily="18" charset="0"/>
                        </a:rPr>
                        <a:t>UCF-</a:t>
                      </a:r>
                      <a:r>
                        <a:rPr lang="es-ES" sz="1800" dirty="0" err="1">
                          <a:latin typeface="Times New Roman" panose="02020603050405020304" pitchFamily="18" charset="0"/>
                          <a:cs typeface="Times New Roman" panose="02020603050405020304" pitchFamily="18" charset="0"/>
                        </a:rPr>
                        <a:t>Crime</a:t>
                      </a:r>
                      <a:r>
                        <a:rPr lang="es-ES" sz="1800" dirty="0">
                          <a:latin typeface="Times New Roman" panose="02020603050405020304" pitchFamily="18" charset="0"/>
                          <a:cs typeface="Times New Roman" panose="02020603050405020304" pitchFamily="18" charset="0"/>
                        </a:rPr>
                        <a:t> (1900 videos), LAD-2000 (2000 videos) </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vandalism, road accidents</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rPr>
                        <a:t>Intra-class similarity, occlusion, insufficient illumination and background clutter resulted in misprediction of some classes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3574592"/>
                  </a:ext>
                </a:extLst>
              </a:tr>
            </a:tbl>
          </a:graphicData>
        </a:graphic>
      </p:graphicFrame>
    </p:spTree>
    <p:extLst>
      <p:ext uri="{BB962C8B-B14F-4D97-AF65-F5344CB8AC3E}">
        <p14:creationId xmlns:p14="http://schemas.microsoft.com/office/powerpoint/2010/main" val="4065532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F431B-A98B-A54D-4C98-0044785FB03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9C9F6FC-128F-C5F6-C906-6FDBC4B2C7F8}"/>
              </a:ext>
            </a:extLst>
          </p:cNvPr>
          <p:cNvGraphicFramePr>
            <a:graphicFrameLocks noGrp="1"/>
          </p:cNvGraphicFramePr>
          <p:nvPr/>
        </p:nvGraphicFramePr>
        <p:xfrm>
          <a:off x="192360" y="954689"/>
          <a:ext cx="11807279" cy="7233252"/>
        </p:xfrm>
        <a:graphic>
          <a:graphicData uri="http://schemas.openxmlformats.org/drawingml/2006/table">
            <a:tbl>
              <a:tblPr firstRow="1" bandRow="1">
                <a:tableStyleId>{5C22544A-7EE6-4342-B048-85BDC9FD1C3A}</a:tableStyleId>
              </a:tblPr>
              <a:tblGrid>
                <a:gridCol w="606426">
                  <a:extLst>
                    <a:ext uri="{9D8B030D-6E8A-4147-A177-3AD203B41FA5}">
                      <a16:colId xmlns:a16="http://schemas.microsoft.com/office/drawing/2014/main" val="2325394568"/>
                    </a:ext>
                  </a:extLst>
                </a:gridCol>
                <a:gridCol w="2730651">
                  <a:extLst>
                    <a:ext uri="{9D8B030D-6E8A-4147-A177-3AD203B41FA5}">
                      <a16:colId xmlns:a16="http://schemas.microsoft.com/office/drawing/2014/main" val="1809107340"/>
                    </a:ext>
                  </a:extLst>
                </a:gridCol>
                <a:gridCol w="1465884">
                  <a:extLst>
                    <a:ext uri="{9D8B030D-6E8A-4147-A177-3AD203B41FA5}">
                      <a16:colId xmlns:a16="http://schemas.microsoft.com/office/drawing/2014/main" val="3668031540"/>
                    </a:ext>
                  </a:extLst>
                </a:gridCol>
                <a:gridCol w="1871193">
                  <a:extLst>
                    <a:ext uri="{9D8B030D-6E8A-4147-A177-3AD203B41FA5}">
                      <a16:colId xmlns:a16="http://schemas.microsoft.com/office/drawing/2014/main" val="462436575"/>
                    </a:ext>
                  </a:extLst>
                </a:gridCol>
                <a:gridCol w="1460882">
                  <a:extLst>
                    <a:ext uri="{9D8B030D-6E8A-4147-A177-3AD203B41FA5}">
                      <a16:colId xmlns:a16="http://schemas.microsoft.com/office/drawing/2014/main" val="257710484"/>
                    </a:ext>
                  </a:extLst>
                </a:gridCol>
                <a:gridCol w="1428095">
                  <a:extLst>
                    <a:ext uri="{9D8B030D-6E8A-4147-A177-3AD203B41FA5}">
                      <a16:colId xmlns:a16="http://schemas.microsoft.com/office/drawing/2014/main" val="4079863024"/>
                    </a:ext>
                  </a:extLst>
                </a:gridCol>
                <a:gridCol w="2244148">
                  <a:extLst>
                    <a:ext uri="{9D8B030D-6E8A-4147-A177-3AD203B41FA5}">
                      <a16:colId xmlns:a16="http://schemas.microsoft.com/office/drawing/2014/main" val="3045771254"/>
                    </a:ext>
                  </a:extLst>
                </a:gridCol>
              </a:tblGrid>
              <a:tr h="795351">
                <a:tc>
                  <a:txBody>
                    <a:bodyPr/>
                    <a:lstStyle/>
                    <a:p>
                      <a:pPr algn="ctr"/>
                      <a:r>
                        <a:rPr lang="en-US" sz="1800" dirty="0">
                          <a:latin typeface="Times New Roman" panose="02020603050405020304" pitchFamily="18" charset="0"/>
                          <a:cs typeface="Times New Roman" panose="02020603050405020304" pitchFamily="18" charset="0"/>
                        </a:rPr>
                        <a:t>Sl. 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Name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Place of publication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Methodology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Dataset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Anamoly detected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2385538"/>
                  </a:ext>
                </a:extLst>
              </a:tr>
              <a:tr h="2239372">
                <a:tc>
                  <a:txBody>
                    <a:bodyPr/>
                    <a:lstStyle/>
                    <a:p>
                      <a:pPr algn="ctr"/>
                      <a:r>
                        <a:rPr lang="en-US" sz="1800" u="none" dirty="0">
                          <a:solidFill>
                            <a:schemeClr val="tx1"/>
                          </a:solidFill>
                          <a:latin typeface="Times New Roman" panose="02020603050405020304" pitchFamily="18" charset="0"/>
                          <a:cs typeface="Times New Roman" panose="02020603050405020304" pitchFamily="18" charset="0"/>
                        </a:rPr>
                        <a:t>7</a:t>
                      </a:r>
                      <a:endParaRPr lang="en-IN" sz="18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hlinkClick r:id=""/>
                        </a:rPr>
                        <a:t>Sequential attention mechanism for weakly supervised video anomaly detection.</a:t>
                      </a:r>
                    </a:p>
                    <a:p>
                      <a:pPr algn="l"/>
                      <a:r>
                        <a:rPr lang="en-US" dirty="0">
                          <a:latin typeface="Times New Roman" panose="02020603050405020304" pitchFamily="18" charset="0"/>
                          <a:cs typeface="Times New Roman" panose="02020603050405020304" pitchFamily="18" charset="0"/>
                          <a:hlinkClick r:id=""/>
                        </a:rPr>
                        <a:t>(</a:t>
                      </a:r>
                      <a:r>
                        <a:rPr lang="en-US" b="0" i="0" dirty="0">
                          <a:solidFill>
                            <a:schemeClr val="dk1"/>
                          </a:solidFill>
                          <a:effectLst/>
                          <a:latin typeface="Times New Roman" panose="02020603050405020304" pitchFamily="18" charset="0"/>
                          <a:ea typeface="+mn-ea"/>
                          <a:cs typeface="Times New Roman" panose="02020603050405020304" pitchFamily="18" charset="0"/>
                          <a:hlinkClick r:id="rId2"/>
                        </a:rPr>
                        <a:t>November </a:t>
                      </a:r>
                      <a:r>
                        <a:rPr lang="en-US" dirty="0">
                          <a:latin typeface="Times New Roman" panose="02020603050405020304" pitchFamily="18" charset="0"/>
                          <a:cs typeface="Times New Roman" panose="02020603050405020304" pitchFamily="18" charset="0"/>
                          <a:hlinkClick r:id="rId2"/>
                        </a:rPr>
                        <a:t>2023)</a:t>
                      </a:r>
                      <a:endParaRPr lang="en-IN" sz="1800" u="none" dirty="0">
                        <a:solidFill>
                          <a:srgbClr val="0000FF"/>
                        </a:solidFill>
                        <a:latin typeface="Times New Roman" panose="02020603050405020304" pitchFamily="18" charset="0"/>
                        <a:cs typeface="Times New Roman" panose="02020603050405020304" pitchFamily="18" charset="0"/>
                      </a:endParaRPr>
                    </a:p>
                  </a:txBody>
                  <a:tcPr/>
                </a:tc>
                <a:tc>
                  <a:txBody>
                    <a:bodyPr/>
                    <a:lstStyle/>
                    <a:p>
                      <a:r>
                        <a:rPr lang="en-US" b="0" i="0" u="none" strike="noStrike" dirty="0">
                          <a:solidFill>
                            <a:schemeClr val="dk1"/>
                          </a:solidFill>
                          <a:effectLst/>
                          <a:latin typeface="Times New Roman" panose="02020603050405020304" pitchFamily="18" charset="0"/>
                          <a:ea typeface="+mn-ea"/>
                          <a:cs typeface="Times New Roman" panose="02020603050405020304" pitchFamily="18" charset="0"/>
                        </a:rPr>
                        <a:t>Expert Systems with Applications</a:t>
                      </a:r>
                      <a:endParaRPr lang="en-US" b="0" i="0" dirty="0">
                        <a:solidFill>
                          <a:schemeClr val="dk1"/>
                        </a:solidFill>
                        <a:effectLst/>
                        <a:latin typeface="Times New Roman" panose="02020603050405020304" pitchFamily="18" charset="0"/>
                        <a:ea typeface="+mn-ea"/>
                        <a:cs typeface="Times New Roman" panose="02020603050405020304" pitchFamily="18" charset="0"/>
                      </a:endParaRPr>
                    </a:p>
                    <a:p>
                      <a:r>
                        <a:rPr lang="en-US" b="0" i="0" u="none" strike="noStrike" dirty="0">
                          <a:solidFill>
                            <a:schemeClr val="dk1"/>
                          </a:solidFill>
                          <a:effectLst/>
                          <a:latin typeface="Times New Roman" panose="02020603050405020304" pitchFamily="18" charset="0"/>
                          <a:ea typeface="+mn-ea"/>
                          <a:cs typeface="Times New Roman" panose="02020603050405020304" pitchFamily="18" charset="0"/>
                        </a:rPr>
                        <a:t>Volume 230</a:t>
                      </a:r>
                      <a:r>
                        <a:rPr lang="en-US" b="0" i="0" dirty="0">
                          <a:solidFill>
                            <a:schemeClr val="dk1"/>
                          </a:solidFill>
                          <a:effectLst/>
                          <a:latin typeface="Times New Roman" panose="02020603050405020304" pitchFamily="18" charset="0"/>
                          <a:ea typeface="+mn-ea"/>
                          <a:cs typeface="Times New Roman" panose="02020603050405020304" pitchFamily="18" charset="0"/>
                        </a:rPr>
                        <a:t>, Article 120599</a:t>
                      </a:r>
                    </a:p>
                    <a:p>
                      <a:pPr algn="l"/>
                      <a:endParaRPr lang="en-US" sz="1800" b="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IN" dirty="0">
                          <a:latin typeface="Times New Roman" panose="02020603050405020304" pitchFamily="18" charset="0"/>
                          <a:cs typeface="Times New Roman" panose="02020603050405020304" pitchFamily="18" charset="0"/>
                        </a:rPr>
                        <a:t>DCNN, TCN (Temporal Convolution Neural Network), attention mechanism BotNet-152 </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s-ES" dirty="0">
                          <a:latin typeface="Times New Roman" panose="02020603050405020304" pitchFamily="18" charset="0"/>
                          <a:cs typeface="Times New Roman" panose="02020603050405020304" pitchFamily="18" charset="0"/>
                        </a:rPr>
                        <a:t>UCFCrime2local (300 videos), LAD-2000 (2000 videos), RWF-2000 (2000 videos), RLVS (2000 videos), </a:t>
                      </a:r>
                      <a:r>
                        <a:rPr lang="es-ES" dirty="0" err="1">
                          <a:latin typeface="Times New Roman" panose="02020603050405020304" pitchFamily="18" charset="0"/>
                          <a:cs typeface="Times New Roman" panose="02020603050405020304" pitchFamily="18" charset="0"/>
                        </a:rPr>
                        <a:t>Crowd</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Violence</a:t>
                      </a:r>
                      <a:r>
                        <a:rPr lang="es-ES" dirty="0">
                          <a:latin typeface="Times New Roman" panose="02020603050405020304" pitchFamily="18" charset="0"/>
                          <a:cs typeface="Times New Roman" panose="02020603050405020304" pitchFamily="18" charset="0"/>
                        </a:rPr>
                        <a:t> (246 videos)</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All anomalies of the mention ed datasets</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Mis predicted two classes due to occlusion, fixed camera position and strong resemblance of the actions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8220141"/>
                  </a:ext>
                </a:extLst>
              </a:tr>
              <a:tr h="2505981">
                <a:tc>
                  <a:txBody>
                    <a:bodyPr/>
                    <a:lstStyle/>
                    <a:p>
                      <a:pPr algn="ctr"/>
                      <a:r>
                        <a:rPr lang="en-US" sz="1800" dirty="0">
                          <a:latin typeface="Times New Roman" panose="02020603050405020304" pitchFamily="18" charset="0"/>
                          <a:cs typeface="Times New Roman" panose="02020603050405020304" pitchFamily="18" charset="0"/>
                        </a:rPr>
                        <a:t>8</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hlinkClick r:id=""/>
                        </a:rPr>
                        <a:t>Fighting against terrorism: A real-time CCTV autonomous weapons detection based on improved YOLO v4</a:t>
                      </a:r>
                    </a:p>
                    <a:p>
                      <a:pPr algn="l"/>
                      <a:r>
                        <a:rPr lang="en-US" dirty="0">
                          <a:latin typeface="Times New Roman" panose="02020603050405020304" pitchFamily="18" charset="0"/>
                          <a:cs typeface="Times New Roman" panose="02020603050405020304" pitchFamily="18" charset="0"/>
                          <a:hlinkClick r:id=""/>
                        </a:rPr>
                        <a:t>(January 2023) </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Digital Signal Processing</a:t>
                      </a:r>
                    </a:p>
                    <a:p>
                      <a:pPr algn="ctr"/>
                      <a:r>
                        <a:rPr lang="en-US" sz="1800" dirty="0">
                          <a:latin typeface="Times New Roman" panose="02020603050405020304" pitchFamily="18" charset="0"/>
                          <a:cs typeface="Times New Roman" panose="02020603050405020304" pitchFamily="18" charset="0"/>
                        </a:rPr>
                        <a:t>Volume 132,</a:t>
                      </a:r>
                    </a:p>
                    <a:p>
                      <a:pPr algn="ctr"/>
                      <a:r>
                        <a:rPr lang="en-US" sz="1800" dirty="0">
                          <a:latin typeface="Times New Roman" panose="02020603050405020304" pitchFamily="18" charset="0"/>
                          <a:cs typeface="Times New Roman" panose="02020603050405020304" pitchFamily="18" charset="0"/>
                        </a:rPr>
                        <a:t>Article 103790</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it-IT" dirty="0">
                          <a:latin typeface="Times New Roman" panose="02020603050405020304" pitchFamily="18" charset="0"/>
                          <a:cs typeface="Times New Roman" panose="02020603050405020304" pitchFamily="18" charset="0"/>
                        </a:rPr>
                        <a:t>Yolo v4,ResNet, multi scale dilation </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dirty="0">
                          <a:latin typeface="Times New Roman" panose="02020603050405020304" pitchFamily="18" charset="0"/>
                          <a:cs typeface="Times New Roman" panose="02020603050405020304" pitchFamily="18" charset="0"/>
                        </a:rPr>
                        <a:t>Synthetic Datasets </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weapon detection </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The performance of using a synthetic dataset in the model has not been thoroughly investigated</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23574592"/>
                  </a:ext>
                </a:extLst>
              </a:tr>
            </a:tbl>
          </a:graphicData>
        </a:graphic>
      </p:graphicFrame>
    </p:spTree>
    <p:extLst>
      <p:ext uri="{BB962C8B-B14F-4D97-AF65-F5344CB8AC3E}">
        <p14:creationId xmlns:p14="http://schemas.microsoft.com/office/powerpoint/2010/main" val="2543791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CEECC-0265-C4C6-4483-2301FC84B929}"/>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AC0FD2A-0A56-1198-FB11-0C3BD29B0EE7}"/>
              </a:ext>
            </a:extLst>
          </p:cNvPr>
          <p:cNvGraphicFramePr>
            <a:graphicFrameLocks noGrp="1"/>
          </p:cNvGraphicFramePr>
          <p:nvPr/>
        </p:nvGraphicFramePr>
        <p:xfrm>
          <a:off x="192360" y="954689"/>
          <a:ext cx="11807279" cy="6098871"/>
        </p:xfrm>
        <a:graphic>
          <a:graphicData uri="http://schemas.openxmlformats.org/drawingml/2006/table">
            <a:tbl>
              <a:tblPr firstRow="1">
                <a:tableStyleId>{5C22544A-7EE6-4342-B048-85BDC9FD1C3A}</a:tableStyleId>
              </a:tblPr>
              <a:tblGrid>
                <a:gridCol w="606426">
                  <a:extLst>
                    <a:ext uri="{9D8B030D-6E8A-4147-A177-3AD203B41FA5}">
                      <a16:colId xmlns:a16="http://schemas.microsoft.com/office/drawing/2014/main" val="2325394568"/>
                    </a:ext>
                  </a:extLst>
                </a:gridCol>
                <a:gridCol w="2730651">
                  <a:extLst>
                    <a:ext uri="{9D8B030D-6E8A-4147-A177-3AD203B41FA5}">
                      <a16:colId xmlns:a16="http://schemas.microsoft.com/office/drawing/2014/main" val="1809107340"/>
                    </a:ext>
                  </a:extLst>
                </a:gridCol>
                <a:gridCol w="1465884">
                  <a:extLst>
                    <a:ext uri="{9D8B030D-6E8A-4147-A177-3AD203B41FA5}">
                      <a16:colId xmlns:a16="http://schemas.microsoft.com/office/drawing/2014/main" val="3668031540"/>
                    </a:ext>
                  </a:extLst>
                </a:gridCol>
                <a:gridCol w="1871193">
                  <a:extLst>
                    <a:ext uri="{9D8B030D-6E8A-4147-A177-3AD203B41FA5}">
                      <a16:colId xmlns:a16="http://schemas.microsoft.com/office/drawing/2014/main" val="462436575"/>
                    </a:ext>
                  </a:extLst>
                </a:gridCol>
                <a:gridCol w="1460882">
                  <a:extLst>
                    <a:ext uri="{9D8B030D-6E8A-4147-A177-3AD203B41FA5}">
                      <a16:colId xmlns:a16="http://schemas.microsoft.com/office/drawing/2014/main" val="257710484"/>
                    </a:ext>
                  </a:extLst>
                </a:gridCol>
                <a:gridCol w="1428095">
                  <a:extLst>
                    <a:ext uri="{9D8B030D-6E8A-4147-A177-3AD203B41FA5}">
                      <a16:colId xmlns:a16="http://schemas.microsoft.com/office/drawing/2014/main" val="4079863024"/>
                    </a:ext>
                  </a:extLst>
                </a:gridCol>
                <a:gridCol w="2244148">
                  <a:extLst>
                    <a:ext uri="{9D8B030D-6E8A-4147-A177-3AD203B41FA5}">
                      <a16:colId xmlns:a16="http://schemas.microsoft.com/office/drawing/2014/main" val="3045771254"/>
                    </a:ext>
                  </a:extLst>
                </a:gridCol>
              </a:tblGrid>
              <a:tr h="795351">
                <a:tc>
                  <a:txBody>
                    <a:bodyPr/>
                    <a:lstStyle/>
                    <a:p>
                      <a:pPr algn="ctr"/>
                      <a:r>
                        <a:rPr lang="en-US" sz="1800" dirty="0">
                          <a:latin typeface="Times New Roman" panose="02020603050405020304" pitchFamily="18" charset="0"/>
                          <a:cs typeface="Times New Roman" panose="02020603050405020304" pitchFamily="18" charset="0"/>
                        </a:rPr>
                        <a:t>Sl. 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Name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Place of publication</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Methodology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Dataset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Anamoly detected</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Limitations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2385538"/>
                  </a:ext>
                </a:extLst>
              </a:tr>
              <a:tr h="2239372">
                <a:tc>
                  <a:txBody>
                    <a:bodyPr/>
                    <a:lstStyle/>
                    <a:p>
                      <a:pPr algn="ctr"/>
                      <a:r>
                        <a:rPr lang="en-US" sz="1800" u="none" dirty="0">
                          <a:solidFill>
                            <a:schemeClr val="tx1"/>
                          </a:solidFill>
                          <a:latin typeface="Times New Roman" panose="02020603050405020304" pitchFamily="18" charset="0"/>
                          <a:cs typeface="Times New Roman" panose="02020603050405020304" pitchFamily="18" charset="0"/>
                        </a:rPr>
                        <a:t>9</a:t>
                      </a:r>
                      <a:endParaRPr lang="en-IN" sz="180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IN" dirty="0" err="1">
                          <a:latin typeface="Times New Roman" panose="02020603050405020304" pitchFamily="18" charset="0"/>
                          <a:cs typeface="Times New Roman" panose="02020603050405020304" pitchFamily="18" charset="0"/>
                          <a:hlinkClick r:id="rId2"/>
                        </a:rPr>
                        <a:t>RareAnom</a:t>
                      </a:r>
                      <a:r>
                        <a:rPr lang="en-IN" dirty="0">
                          <a:latin typeface="Times New Roman" panose="02020603050405020304" pitchFamily="18" charset="0"/>
                          <a:cs typeface="Times New Roman" panose="02020603050405020304" pitchFamily="18" charset="0"/>
                          <a:hlinkClick r:id=""/>
                        </a:rPr>
                        <a:t>: A Benchmark Video Dataset for Rare Type Anomalies. Pattern Recognition</a:t>
                      </a:r>
                    </a:p>
                    <a:p>
                      <a:pPr algn="l"/>
                      <a:r>
                        <a:rPr lang="en-IN" dirty="0">
                          <a:latin typeface="Times New Roman" panose="02020603050405020304" pitchFamily="18" charset="0"/>
                          <a:cs typeface="Times New Roman" panose="02020603050405020304" pitchFamily="18" charset="0"/>
                          <a:hlinkClick r:id=""/>
                        </a:rPr>
                        <a:t>(August 2023) </a:t>
                      </a:r>
                      <a:endParaRPr lang="en-IN" sz="1800" u="none"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l"/>
                      <a:r>
                        <a:rPr lang="en-US" sz="1800" b="0" u="none" dirty="0">
                          <a:solidFill>
                            <a:schemeClr val="tx1"/>
                          </a:solidFill>
                          <a:latin typeface="Times New Roman" panose="02020603050405020304" pitchFamily="18" charset="0"/>
                          <a:cs typeface="Times New Roman" panose="02020603050405020304" pitchFamily="18" charset="0"/>
                        </a:rPr>
                        <a:t>Pattern Recognition</a:t>
                      </a:r>
                    </a:p>
                    <a:p>
                      <a:pPr algn="l"/>
                      <a:r>
                        <a:rPr lang="en-US" sz="1800" b="0" u="none" dirty="0">
                          <a:solidFill>
                            <a:schemeClr val="tx1"/>
                          </a:solidFill>
                          <a:latin typeface="Times New Roman" panose="02020603050405020304" pitchFamily="18" charset="0"/>
                          <a:cs typeface="Times New Roman" panose="02020603050405020304" pitchFamily="18" charset="0"/>
                        </a:rPr>
                        <a:t>Volume 140, Article 109567</a:t>
                      </a:r>
                    </a:p>
                  </a:txBody>
                  <a:tcPr/>
                </a:tc>
                <a:tc>
                  <a:txBody>
                    <a:bodyPr/>
                    <a:lstStyle/>
                    <a:p>
                      <a:pPr algn="l"/>
                      <a:r>
                        <a:rPr lang="en-IN" dirty="0">
                          <a:latin typeface="Times New Roman" panose="02020603050405020304" pitchFamily="18" charset="0"/>
                          <a:cs typeface="Times New Roman" panose="02020603050405020304" pitchFamily="18" charset="0"/>
                        </a:rPr>
                        <a:t>3D CAE, Latent features, Isolation Forest (</a:t>
                      </a:r>
                      <a:r>
                        <a:rPr lang="en-IN" dirty="0" err="1">
                          <a:latin typeface="Times New Roman" panose="02020603050405020304" pitchFamily="18" charset="0"/>
                          <a:cs typeface="Times New Roman" panose="02020603050405020304" pitchFamily="18" charset="0"/>
                        </a:rPr>
                        <a:t>iForest</a:t>
                      </a:r>
                      <a:r>
                        <a:rPr lang="en-IN" dirty="0">
                          <a:latin typeface="Times New Roman" panose="02020603050405020304" pitchFamily="18" charset="0"/>
                          <a:cs typeface="Times New Roman" panose="02020603050405020304" pitchFamily="18" charset="0"/>
                        </a:rPr>
                        <a:t>), OC-SVM </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IN" dirty="0" err="1">
                          <a:latin typeface="Times New Roman" panose="02020603050405020304" pitchFamily="18" charset="0"/>
                          <a:cs typeface="Times New Roman" panose="02020603050405020304" pitchFamily="18" charset="0"/>
                        </a:rPr>
                        <a:t>RareAnom</a:t>
                      </a:r>
                      <a:r>
                        <a:rPr lang="en-IN" dirty="0">
                          <a:latin typeface="Times New Roman" panose="02020603050405020304" pitchFamily="18" charset="0"/>
                          <a:cs typeface="Times New Roman" panose="02020603050405020304" pitchFamily="18" charset="0"/>
                        </a:rPr>
                        <a:t> Customized, </a:t>
                      </a:r>
                      <a:r>
                        <a:rPr lang="en-IN" dirty="0" err="1">
                          <a:latin typeface="Times New Roman" panose="02020603050405020304" pitchFamily="18" charset="0"/>
                          <a:cs typeface="Times New Roman" panose="02020603050405020304" pitchFamily="18" charset="0"/>
                        </a:rPr>
                        <a:t>UCFCrime</a:t>
                      </a:r>
                      <a:r>
                        <a:rPr lang="en-IN" dirty="0">
                          <a:latin typeface="Times New Roman" panose="02020603050405020304" pitchFamily="18" charset="0"/>
                          <a:cs typeface="Times New Roman" panose="02020603050405020304" pitchFamily="18" charset="0"/>
                        </a:rPr>
                        <a:t> (1900 videos), </a:t>
                      </a:r>
                      <a:r>
                        <a:rPr lang="en-IN" dirty="0" err="1">
                          <a:latin typeface="Times New Roman" panose="02020603050405020304" pitchFamily="18" charset="0"/>
                          <a:cs typeface="Times New Roman" panose="02020603050405020304" pitchFamily="18" charset="0"/>
                        </a:rPr>
                        <a:t>XDViolence</a:t>
                      </a:r>
                      <a:r>
                        <a:rPr lang="en-IN" dirty="0">
                          <a:latin typeface="Times New Roman" panose="02020603050405020304" pitchFamily="18" charset="0"/>
                          <a:cs typeface="Times New Roman" panose="02020603050405020304" pitchFamily="18" charset="0"/>
                        </a:rPr>
                        <a:t> (4754 videos) </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dirty="0" err="1">
                          <a:latin typeface="Times New Roman" panose="02020603050405020304" pitchFamily="18" charset="0"/>
                          <a:cs typeface="Times New Roman" panose="02020603050405020304" pitchFamily="18" charset="0"/>
                        </a:rPr>
                        <a:t>violenc</a:t>
                      </a:r>
                      <a:r>
                        <a:rPr lang="en-US" dirty="0">
                          <a:latin typeface="Times New Roman" panose="02020603050405020304" pitchFamily="18" charset="0"/>
                          <a:cs typeface="Times New Roman" panose="02020603050405020304" pitchFamily="18" charset="0"/>
                        </a:rPr>
                        <a:t> e, abuse, kidnap ping, train </a:t>
                      </a:r>
                      <a:r>
                        <a:rPr lang="en-US" dirty="0" err="1">
                          <a:latin typeface="Times New Roman" panose="02020603050405020304" pitchFamily="18" charset="0"/>
                          <a:cs typeface="Times New Roman" panose="02020603050405020304" pitchFamily="18" charset="0"/>
                        </a:rPr>
                        <a:t>accide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nts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abando</a:t>
                      </a:r>
                      <a:r>
                        <a:rPr lang="en-US" dirty="0">
                          <a:latin typeface="Times New Roman" panose="02020603050405020304" pitchFamily="18" charset="0"/>
                          <a:cs typeface="Times New Roman" panose="02020603050405020304" pitchFamily="18" charset="0"/>
                        </a:rPr>
                        <a:t> n </a:t>
                      </a:r>
                      <a:r>
                        <a:rPr lang="en-US" dirty="0" err="1">
                          <a:latin typeface="Times New Roman" panose="02020603050405020304" pitchFamily="18" charset="0"/>
                          <a:cs typeface="Times New Roman" panose="02020603050405020304" pitchFamily="18" charset="0"/>
                        </a:rPr>
                        <a:t>baggag</a:t>
                      </a:r>
                      <a:r>
                        <a:rPr lang="en-US" dirty="0">
                          <a:latin typeface="Times New Roman" panose="02020603050405020304" pitchFamily="18" charset="0"/>
                          <a:cs typeface="Times New Roman" panose="02020603050405020304" pitchFamily="18" charset="0"/>
                        </a:rPr>
                        <a:t> e, </a:t>
                      </a:r>
                      <a:r>
                        <a:rPr lang="en-US" dirty="0" err="1">
                          <a:latin typeface="Times New Roman" panose="02020603050405020304" pitchFamily="18" charset="0"/>
                          <a:cs typeface="Times New Roman" panose="02020603050405020304" pitchFamily="18" charset="0"/>
                        </a:rPr>
                        <a:t>drowni</a:t>
                      </a:r>
                      <a:r>
                        <a:rPr lang="en-US" dirty="0">
                          <a:latin typeface="Times New Roman" panose="02020603050405020304" pitchFamily="18" charset="0"/>
                          <a:cs typeface="Times New Roman" panose="02020603050405020304" pitchFamily="18" charset="0"/>
                        </a:rPr>
                        <a:t> ng</a:t>
                      </a: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RareAnom</a:t>
                      </a:r>
                      <a:r>
                        <a:rPr lang="en-US" dirty="0">
                          <a:latin typeface="Times New Roman" panose="02020603050405020304" pitchFamily="18" charset="0"/>
                          <a:cs typeface="Times New Roman" panose="02020603050405020304" pitchFamily="18" charset="0"/>
                        </a:rPr>
                        <a:t> is closed-set, thus challenging against various benchmarks that work on open- set datasets. -Using DL in the 3D-CAE stage could augment the detection accuracy. -DL instead of pseudo labels can yield intermediate solid labels. -The initial detection stage requires testing on supervised methods to get better performance, but the model is unsupervised.</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8220141"/>
                  </a:ext>
                </a:extLst>
              </a:tr>
            </a:tbl>
          </a:graphicData>
        </a:graphic>
      </p:graphicFrame>
    </p:spTree>
    <p:extLst>
      <p:ext uri="{BB962C8B-B14F-4D97-AF65-F5344CB8AC3E}">
        <p14:creationId xmlns:p14="http://schemas.microsoft.com/office/powerpoint/2010/main" val="1772387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VSAD</Template>
  <TotalTime>259</TotalTime>
  <Words>4257</Words>
  <Application>Microsoft Office PowerPoint</Application>
  <PresentationFormat>Widescreen</PresentationFormat>
  <Paragraphs>319</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Aptos</vt:lpstr>
      <vt:lpstr>Arial</vt:lpstr>
      <vt:lpstr>Calibri</vt:lpstr>
      <vt:lpstr>Cambria Math</vt:lpstr>
      <vt:lpstr>Times New Roman</vt:lpstr>
      <vt:lpstr>Times New Roman Bold</vt:lpstr>
      <vt:lpstr>Office Theme</vt:lpstr>
      <vt:lpstr>PowerPoint Presentation</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Manual Monitoring Dependency: Prone to human error and inefficiency, especially in large-scale networks. 2.  Poor Anomaly Categorization: Difficulty in accurately classifying subtle or complex anomalies. 3.  High Computational Requirements: Many systems require significant processing power, limiting use in edge or low-resource environments.  4.  Reduced Practical Usability: Inadequate tools for administrators to review and respond to flagged events efficiently.</vt:lpstr>
      <vt:lpstr>Despite significant progress in traditional and deep learning methods, there is still no definitive solution for video surveillance anomaly detection systems that can effectively handle large datasets containing various types of anomalies and their variations. In addition to limitations in existing detection approaches, system administrators often lack proper software tools to monitor and review flagged anomalies. This project aims to develop an efficient, lightweight automated system capable of detecting anomalies in video data and providing essential tools for effective monitoring and analysis. </vt:lpstr>
      <vt:lpstr>  </vt:lpstr>
      <vt:lpstr>Processing large volumes of video data efficiently with limited computational resources Accurately detecting subtle anomalies in complex real-world scenarios Designing an optimized model to capture both spatial and temporal features Limited availability of labeled, balanced datasets for robust training Building a lightweight, user-friendly interface for anomaly review</vt:lpstr>
      <vt:lpstr>PowerPoint Presentation</vt:lpstr>
      <vt:lpstr>Model Training: Kaggle Notebooks with GPU System Specs: Intel i5/Ryzen 5+, 8–16 GB RAM, SSD 256 GB+, Windows 10/11 or Ubuntu Display: 1080p monitor for visualizing results</vt:lpstr>
      <vt:lpstr>Language: Python 3 Framework: TensorFlow Libraries: OpenCV, NumPy, OS Interface: Python-based GUI (no web frameworks) Tools: Jupyter Notebook (Kaggle), Anaconda (optional for local dev)</vt:lpstr>
      <vt:lpstr>Video Preprocessing: Clean and prepare raw video by removing noise, adjusting brightness/contrast, and applying background subtraction to focus on meaningful motion. Feature Extraction Using Deep Learning: Use CNNs (like ResNet-18) to capture spatial features from frames, and LSTM to model changes across frames, enabling deeper scene understanding. Anomaly Classification and Scoring: Classify events into categories (e.g., arson, explosion, fighting, stealing) and assign an anomaly score indicating the severity or confidence of detection. Alert Generation and Logging: Trigger real-time alerts (via email/SMS) when an anomaly is detected, and maintain visual summaries and logs to support security response and auditing. Interactive User Interface: Provide a clean interface for security personnel to view live feeds, review flagged events, and easily interpret results for faster decision-making.</vt:lpstr>
      <vt:lpstr>1.  Performance: The system should process video feeds with minimal latency to ensure real-time anomaly detection. It should handle high-resolution and high-frame-rate video streams efficiently. 2.  Accuracy: The system should achieve high accuracy in detecting and categorizing anomalies. It should minimize false positives and false negatives. 3.  Reliability: The system should be reliable and operate continuously without significant downtime. It should have mechanisms to recover from failures and continue operation. 4.  Usability: The user interface should be intuitive and easy to use for security personnel. The system should provide clear and actionable insights to users.  </vt:lpstr>
      <vt:lpstr>5.  Security: The system should ensure the security and privacy of video data. It should have access controls to prevent unauthorized access to the system. 6.  Scalability: The system should be scalable to support large-scale surveillance networks with numerous cameras. It should be able to handle increasing amounts of data as the network grows. 7.  Maintainability: The system should be easy to maintain and update with new features or improvements. It should have comprehensive documentation for maintenance and troubleshooting.  </vt:lpstr>
      <vt:lpstr>Design </vt:lpstr>
      <vt:lpstr>PowerPoint Presentation</vt:lpstr>
      <vt:lpstr>PowerPoint Presentation</vt:lpstr>
      <vt:lpstr>Implementation</vt:lpstr>
      <vt:lpstr>The Video Anomaly Detection System uses a deep learning pipeline combining ResNet-18 for spatial feature extraction and LSTM for temporal analysis. It processes 100 grayscale frames per video resized to 64×64 pixels from a labeled subset of the UCF-Crime dataset. The extracted spatial and temporal features are combined and classified into four anomaly types—Arson, Explosion, Fighting, or Stealing—using a fully connected layer trained with cross-entropy loss. This approach effectively detects abnormal activities by capturing both visual details and their changes over time.</vt:lpstr>
      <vt:lpstr>The system preprocesses each input video by extracting 100 evenly spaced grayscale frames, resized to 64×64 pixels to reduce computational load. Each frame is labeled according to the video’s category—Arson, Explosion, Fighting, or Stealing—and grouped accordingly. Using a balanced subset of the UCF-Crime dataset, only the most relevant video segments with clear anomalies are selected. This approach reduces redundancy and training time while preserving essential spatial and temporal information for accurate crime detection.</vt:lpstr>
      <vt:lpstr>PowerPoint Presentation</vt:lpstr>
      <vt:lpstr>Spatial features are extracted from grayscale video frames using a modified ResNet-18 model, adapted to accept single-channel input. Leveraging transfer learning from a pre-trained ImageNet model accelerates training and improves feature extraction. The final layer is replaced with a custom layer producing a 512-dimensional vector representing spatial details such as textures, edges, and objects crucial for anomaly detection.</vt:lpstr>
      <vt:lpstr>PowerPoint Presentation</vt:lpstr>
      <vt:lpstr>The LSTM network captures temporal dependencies by processing sequences of frame features. Flattened frame vectors are passed through two LSTM layers with 128 hidden units, modeling motion and changes over time. This temporal modeling helps identify dynamic events like fighting or explosions by understanding how frames evolve, distinguishing normal from suspicious activities effectively.</vt:lpstr>
      <vt:lpstr>PowerPoint Presentation</vt:lpstr>
      <vt:lpstr>Outputs from the ResNet (512-dimensional) and LSTM (128-dimensional) layers are concatenated into a 640-dimensional feature vector. This combined vector is fed into a fully connected layer that classifies the video segment into one of four anomaly categories: Arson, Explosion, Fighting, or Stealing. Training uses a cross-entropy loss function, allowing the model to accurately map features to anomaly types by integrating spatial and temporal information.</vt:lpstr>
      <vt:lpstr>A curated subset of the UCF-Crime dataset was used, focusing on four anomaly classes: Arson, Explosion, Fighting, and Stealing. For each class, 50 representative videos were selected for training and testing. Grayscale frames were extracted every 10 frames and resized to 64×64 pixels to reduce computational complexity. The training set contained about 19,000 images evenly distributed across classes, while the test set included 1,000 images. This ensured balanced data and minimized noise, providing an efficient foundation for anomaly detection.</vt:lpstr>
      <vt:lpstr>PowerPoint Presentation</vt:lpstr>
      <vt:lpstr>The model was trained using a hybrid CNN-LSTM architecture with a modified ResNet-18 for spatial features and two LSTM layers for temporal dependencies. Training ran up to 15 epochs with early stopping at epoch 5 to avoid overfitting. A batch size of 64 and Adam optimizer with a learning rate of 0.001 were used. Transfer learning with ImageNet-pretrained weights accelerated training. The process was executed on a Kaggle Notebook using GPU for faster computation.</vt:lpstr>
      <vt:lpstr>PowerPoint Presentation</vt:lpstr>
      <vt:lpstr>PowerPoint Presentation</vt:lpstr>
      <vt:lpstr>Results and Discussion</vt:lpstr>
      <vt:lpstr>Training accuracy rose quickly, reaching over 99% by epoch 5, while validation accuracy improved to 75.5% but plateaued, triggering early stopping. Loss curves showed rapid convergence with stable training loss but fluctuating validation loss, indicating some challenges in generalizing to unseen data. Overall, the model effectively learned spatial-temporal patterns during training.</vt:lpstr>
      <vt:lpstr>PowerPoint Presentation</vt:lpstr>
      <vt:lpstr>On the test set, the model achieved 62.20% accuracy in classifying four anomaly categories. Arson and Stealing were identified with high recall, while Explosion and Fighting showed misclassifications due to similar visual features. The confusion matrix highlighted these overlaps, revealing strengths and limitations in the model’s classification ability.</vt:lpstr>
      <vt:lpstr>PowerPoint Presentation</vt:lpstr>
      <vt:lpstr>PowerPoint Presentation</vt:lpstr>
      <vt:lpstr>To evaluate the model's performance on each anomaly type—Arson, Explosion, Fighting, and Stealing—Precision, Recall, and F1 Score were computed. Precision reflects how many predicted positives were correct, while Recall shows how many actual instances were identified. The F1 Score balances both. The model showed high recall (0.9550) but low precision (0.5365) for Arson, meaning it detects most cases but with some false alarms. Explosion had high precision (0.8500) but low recall (0.3967), indicating accurate predictions but many missed cases. Fighting and Stealing showed more balanced scores. These metrics highlight strengths and weaknesses across classes, guiding further model improvement. </vt:lpstr>
      <vt:lpstr>PowerPoint Presentation</vt:lpstr>
      <vt:lpstr>PowerPoint Presentation</vt:lpstr>
      <vt:lpstr>PowerPoint Presentation</vt:lpstr>
      <vt:lpstr>The developed interface provides a streamlined environment for processing surveillance videos and identifying anomalous events. Users can upload video files, which are then analyzed frame by frame using the trained CNN-LSTM model. The interface displays the video alongside a panel indicating the current detection status, including the anomaly type and the corresponding confidence score. Additionally, a detailed activity log tracks important system events such as model initialization, video frame processing, detection outputs, and completion status. This structured layout allows users to clearly observe the detection flow and review significant occurrences identified during video analysis.</vt:lpstr>
      <vt:lpstr>PowerPoint Presentation</vt:lpstr>
      <vt:lpstr>An integrated email notification system enhances the responsiveness of the anomaly detection framework. When the model identifies a suspicious event with a high confidence level, the system automatically generates and sends an alert email to the designated recipient. The email includes critical information such as the type of anomaly, the exact timestamp, the confidence score, and a snapshot of the frame where the event was detected. For example, in one case, the system detected an explosion with 99.1% confidence and immediately issued a visual alert via email. This prompt communication mechanism ensures timely attention to detected incidents, supporting rapid response and documentation. </vt:lpstr>
      <vt:lpstr>PowerPoint Presentation</vt:lpstr>
      <vt:lpstr>This project presents a deep learning-based system using ResNet-18 and LSTM for detecting anomalies in surveillance videos. Trained on selected UCF-Crime categories, the model achieved 62% accuracy in identifying Arson, Explosion, Fighting, and Stealing. Though real-time detection is not included, the system demonstrates effective anomaly classification and triggers email alerts, laying the foundation for future real-time and multi-class enhancements.</vt:lpstr>
      <vt:lpstr>Real-time Anomaly Detection: Incorporate live video stream processing for immediate identification of suspicious activities. Expand Anomaly Categories: Train the model on a broader range of anomaly types beyond Arson, Explosion, Fighting, and Stealing. Improve Accuracy: Enhance performance through better data preprocessing, hyperparameter tuning, or more advanced model architectures. Integrate Attention Mechanisms: Use attention layers to help the model focus on critical frames, improving detection precision.</vt:lpstr>
      <vt:lpstr>[1] M. Asim and E. Verdu, "Video anomaly detection system using deep convolutional and recurrent models," Results Eng., vol. 17, 2023. [2] J. L. S. Gonzalez, J. A. Alvarez-Garcia, F. J. Rendon-Segador, and F. Carrara, "Conditioned cooperative training for semi-supervised weapon detection," Neural Netw., vol. 164, pp. 294–305, 2023. [3] K. V. Hakare, D. P. Dogra, H. Choi, H. Kim, and I. J. Kim, "RareAnom: A benchmark video dataset for rare type anomalies," Pattern Recognit., vol. 137, 2023. [4] A. Mahmood, "Abnormal behavior detection in uncrowded videos with two-stream 3D convolutional neural networks," Appl. Sci., vol. 11, no. 9, 2021.    </vt:lpstr>
      <vt:lpstr>[5] A. Man and G. M. Khan, "Real-world malicious event recognition in CCTV recording using Quasi-3D network," J. Ambient Intell. Humaniz. Comput., vol. 13, pp. 1245–1259, 2022. [6] S. Mishra and S. Mishra, "Anomaly recognition from surveillance videos using 3D convolution neural network," Proceedings of the 6th International Conference on Communication and Electronics Systems (ICCES), pp. 1102–1107, 2021. doi: 10.1109/ICCES51350.2021.9488972 [7] S. Ozimi, D. D. Sio, F. Carlucci, and L. Sterpone, "Fighting for a future free from violence: A framework for real-time detection of 'Signal for Help'," Intell. Syst. Appl., vol. 15, 2023. [8] G. Tang, H. Ding, M. Duan, Y. Pu, Z. Yang, and H. Li, "Fighting against terrorism: A real-time CCTV autonomous weapons detection based on improved YOLO v4," Digit. Signal Process., vol. 134, 2023.     </vt:lpstr>
      <vt:lpstr>[9] W. Ullah, T. Hussain, and S. W. Baik, "Vision transformer attention with multireservoir echo state network for anomaly recognition," Inf. Process. Manag., vol. 60, no. 3, 2023. [10] W. Ullah, F. U. M. Ullah, Z. A. Khan, and S. W. Baik, "Sequential attention mechanism for weakly supervised video anomaly detection," Expert Syst. Appl., vol. 213, 2023. [11] W. Ullah, T. Hussain, Z. A. Khan, U. Haroon, and S. W. Baik, "Intelligent dual stream CNN and echo state network for anomaly detection," Knowl.-Based Syst., vol. 249, 2022. [12] S. A. Umon, R. Goni, N. B. Hashem, M. T. Shahria, and R. M. Rahman, "Violence detection by pretrained modules with different deep learning approaches," Vietnam J. Comput. Sci., 2019. [13] Y. Yao, A. Dong, Z. Liu, Y. Jiang, Z. Guo, J. Cheng, Q. Guan, and P. Luo, "Extracting the pickpocketing information implied in the built environment by treating it as the anomalies," Cities, vol. 139, 2023.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kushalgowda6015@outlook.com</dc:creator>
  <cp:lastModifiedBy>Dhundhubi A</cp:lastModifiedBy>
  <cp:revision>8</cp:revision>
  <dcterms:created xsi:type="dcterms:W3CDTF">2025-02-21T06:02:13Z</dcterms:created>
  <dcterms:modified xsi:type="dcterms:W3CDTF">2025-06-05T08:28:00Z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B0C095610A8612DBE516B8676013B630_43</vt:lpwstr>
  </property>
  <property fmtid="{D5CDD505-2E9C-101B-9397-08002B2CF9AE}" pid="3" name="KSOProductBuildVer">
    <vt:lpwstr>1033-6.11.0.8608</vt:lpwstr>
  </property>
</Properties>
</file>